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5"/>
  </p:notesMasterIdLst>
  <p:handoutMasterIdLst>
    <p:handoutMasterId r:id="rId26"/>
  </p:handoutMasterIdLst>
  <p:sldIdLst>
    <p:sldId id="257" r:id="rId2"/>
    <p:sldId id="269" r:id="rId3"/>
    <p:sldId id="258" r:id="rId4"/>
    <p:sldId id="260" r:id="rId5"/>
    <p:sldId id="261" r:id="rId6"/>
    <p:sldId id="280" r:id="rId7"/>
    <p:sldId id="270" r:id="rId8"/>
    <p:sldId id="267" r:id="rId9"/>
    <p:sldId id="275" r:id="rId10"/>
    <p:sldId id="282" r:id="rId11"/>
    <p:sldId id="284" r:id="rId12"/>
    <p:sldId id="259" r:id="rId13"/>
    <p:sldId id="285" r:id="rId14"/>
    <p:sldId id="271" r:id="rId15"/>
    <p:sldId id="272" r:id="rId16"/>
    <p:sldId id="281" r:id="rId17"/>
    <p:sldId id="262" r:id="rId18"/>
    <p:sldId id="276" r:id="rId19"/>
    <p:sldId id="277" r:id="rId20"/>
    <p:sldId id="268" r:id="rId21"/>
    <p:sldId id="278" r:id="rId22"/>
    <p:sldId id="266" r:id="rId23"/>
    <p:sldId id="279" r:id="rId24"/>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73" autoAdjust="0"/>
    <p:restoredTop sz="94660"/>
  </p:normalViewPr>
  <p:slideViewPr>
    <p:cSldViewPr snapToGrid="0">
      <p:cViewPr>
        <p:scale>
          <a:sx n="66" d="100"/>
          <a:sy n="66" d="100"/>
        </p:scale>
        <p:origin x="1085" y="893"/>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8DB5D7D5-6A1C-4ABC-8850-759A9D876047}">
      <dgm:prSet custT="1"/>
      <dgm:spPr/>
      <dgm:t>
        <a:bodyPr rtlCol="0"/>
        <a:lstStyle/>
        <a:p>
          <a:pPr rtl="0"/>
          <a:r>
            <a:rPr lang="zh-CN" altLang="en-US" sz="2000" dirty="0">
              <a:latin typeface="Microsoft YaHei UI" panose="020B0503020204020204" pitchFamily="34" charset="-122"/>
              <a:ea typeface="Microsoft YaHei UI" panose="020B0503020204020204" pitchFamily="34" charset="-122"/>
            </a:rPr>
            <a:t>第一阶段</a:t>
          </a:r>
          <a:endParaRPr lang="zh-cn" sz="2000" dirty="0">
            <a:latin typeface="Microsoft YaHei UI" panose="020B0503020204020204" pitchFamily="34" charset="-122"/>
            <a:ea typeface="Microsoft YaHei UI" panose="020B0503020204020204" pitchFamily="34" charset="-122"/>
          </a:endParaRPr>
        </a:p>
      </dgm:t>
    </dgm:pt>
    <dgm:pt modelId="{D8874F40-D7B0-41DE-BB6F-A6014FEAB2D7}" type="parTrans" cxnId="{C5202EE1-10E9-4076-9D55-9E0CF8B152AF}">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BD6E0A2E-99C8-4F5A-971A-CD211D1099FF}" type="sibTrans" cxnId="{C5202EE1-10E9-4076-9D55-9E0CF8B152AF}">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96262926-A67D-4E4E-9515-5EBC67F0B634}">
      <dgm:prSet custT="1"/>
      <dgm:spPr/>
      <dgm:t>
        <a:bodyPr rtlCol="0"/>
        <a:lstStyle/>
        <a:p>
          <a:pPr rtl="0"/>
          <a:r>
            <a:rPr lang="zh-CN" altLang="en-US" sz="3200" dirty="0">
              <a:latin typeface="Microsoft YaHei UI" panose="020B0503020204020204" pitchFamily="34" charset="-122"/>
              <a:ea typeface="Microsoft YaHei UI" panose="020B0503020204020204" pitchFamily="34" charset="-122"/>
            </a:rPr>
            <a:t>静力学</a:t>
          </a:r>
          <a:endParaRPr lang="zh-cn" sz="3200" dirty="0">
            <a:latin typeface="Microsoft YaHei UI" panose="020B0503020204020204" pitchFamily="34" charset="-122"/>
            <a:ea typeface="Microsoft YaHei UI" panose="020B0503020204020204" pitchFamily="34" charset="-122"/>
          </a:endParaRPr>
        </a:p>
      </dgm:t>
    </dgm:pt>
    <dgm:pt modelId="{EC74E552-C501-4B0E-9400-E8B410F53D50}" type="parTrans" cxnId="{8C5B110A-FBC3-4CBF-BED2-413E87D4DAD5}">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1DA7ACEB-F642-43C1-BCB5-F580B9B985B9}" type="sibTrans" cxnId="{8C5B110A-FBC3-4CBF-BED2-413E87D4DAD5}">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C5146535-FD3D-4589-98A3-623B8DA4B8DB}">
      <dgm:prSet custT="1"/>
      <dgm:spPr/>
      <dgm:t>
        <a:bodyPr rtlCol="0"/>
        <a:lstStyle/>
        <a:p>
          <a:pPr rtl="0"/>
          <a:r>
            <a:rPr lang="zh-CN" altLang="en-US" sz="2000" dirty="0">
              <a:latin typeface="Microsoft YaHei UI" panose="020B0503020204020204" pitchFamily="34" charset="-122"/>
              <a:ea typeface="Microsoft YaHei UI" panose="020B0503020204020204" pitchFamily="34" charset="-122"/>
            </a:rPr>
            <a:t>第二阶段</a:t>
          </a:r>
          <a:endParaRPr lang="zh-cn" sz="2000" dirty="0">
            <a:latin typeface="Microsoft YaHei UI" panose="020B0503020204020204" pitchFamily="34" charset="-122"/>
            <a:ea typeface="Microsoft YaHei UI" panose="020B0503020204020204" pitchFamily="34" charset="-122"/>
          </a:endParaRPr>
        </a:p>
      </dgm:t>
    </dgm:pt>
    <dgm:pt modelId="{20848F78-EC70-4162-96CE-CC68006930F0}" type="parTrans" cxnId="{8EBF857E-7408-4941-91E4-293B0F59EEF7}">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7A3CCAF8-AC3A-401E-AEDD-44BBC1AA9C31}" type="sibTrans" cxnId="{8EBF857E-7408-4941-91E4-293B0F59EEF7}">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E80CA270-6C90-4E17-ACEA-46B56AD54DD1}">
      <dgm:prSet custT="1"/>
      <dgm:spPr/>
      <dgm:t>
        <a:bodyPr rtlCol="0"/>
        <a:lstStyle/>
        <a:p>
          <a:pPr rtl="0"/>
          <a:r>
            <a:rPr lang="zh-CN" altLang="en-US" sz="2800" dirty="0">
              <a:latin typeface="Microsoft YaHei UI" panose="020B0503020204020204" pitchFamily="34" charset="-122"/>
              <a:ea typeface="Microsoft YaHei UI" panose="020B0503020204020204" pitchFamily="34" charset="-122"/>
            </a:rPr>
            <a:t>运动学</a:t>
          </a:r>
          <a:endParaRPr lang="zh-cn" sz="2800" dirty="0">
            <a:latin typeface="Microsoft YaHei UI" panose="020B0503020204020204" pitchFamily="34" charset="-122"/>
            <a:ea typeface="Microsoft YaHei UI" panose="020B0503020204020204" pitchFamily="34" charset="-122"/>
          </a:endParaRPr>
        </a:p>
      </dgm:t>
    </dgm:pt>
    <dgm:pt modelId="{7EEC8067-96EF-4BE0-8BE3-BA59ED78A31F}" type="parTrans" cxnId="{2DC28DF8-5C1B-4F53-A4C1-D5B63FB54BAF}">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1AFE46E5-6B07-4894-8ECB-21BD7E7B8AF1}" type="sibTrans" cxnId="{2DC28DF8-5C1B-4F53-A4C1-D5B63FB54BAF}">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09C152DA-7620-4852-8162-A77EC3609F3F}">
      <dgm:prSet custT="1"/>
      <dgm:spPr/>
      <dgm:t>
        <a:bodyPr rtlCol="0"/>
        <a:lstStyle/>
        <a:p>
          <a:pPr rtl="0"/>
          <a:r>
            <a:rPr lang="zh-CN" altLang="en-US" sz="2000" dirty="0">
              <a:latin typeface="Microsoft YaHei UI" panose="020B0503020204020204" pitchFamily="34" charset="-122"/>
              <a:ea typeface="Microsoft YaHei UI" panose="020B0503020204020204" pitchFamily="34" charset="-122"/>
            </a:rPr>
            <a:t>第三阶段</a:t>
          </a:r>
          <a:endParaRPr lang="zh-cn" sz="2000" dirty="0">
            <a:latin typeface="Microsoft YaHei UI" panose="020B0503020204020204" pitchFamily="34" charset="-122"/>
            <a:ea typeface="Microsoft YaHei UI" panose="020B0503020204020204" pitchFamily="34" charset="-122"/>
          </a:endParaRPr>
        </a:p>
      </dgm:t>
    </dgm:pt>
    <dgm:pt modelId="{9F6D14C0-6C82-4CBD-8D6D-B0E117B6F2ED}" type="parTrans" cxnId="{23ECAC8B-17A4-4883-AA0E-06D66B7E788A}">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0AE8D36D-0F0F-4206-AE39-0A2D73987B68}" type="sibTrans" cxnId="{23ECAC8B-17A4-4883-AA0E-06D66B7E788A}">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6C8937BE-93F8-4DED-8538-1C601DAEBA66}">
      <dgm:prSet custT="1"/>
      <dgm:spPr/>
      <dgm:t>
        <a:bodyPr rtlCol="0"/>
        <a:lstStyle/>
        <a:p>
          <a:pPr rtl="0"/>
          <a:r>
            <a:rPr lang="zh-CN" altLang="en-US" sz="2800" dirty="0">
              <a:latin typeface="Microsoft YaHei UI" panose="020B0503020204020204" pitchFamily="34" charset="-122"/>
              <a:ea typeface="Microsoft YaHei UI" panose="020B0503020204020204" pitchFamily="34" charset="-122"/>
            </a:rPr>
            <a:t>动力学</a:t>
          </a:r>
          <a:endParaRPr lang="zh-cn" sz="2800" dirty="0">
            <a:latin typeface="Microsoft YaHei UI" panose="020B0503020204020204" pitchFamily="34" charset="-122"/>
            <a:ea typeface="Microsoft YaHei UI" panose="020B0503020204020204" pitchFamily="34" charset="-122"/>
          </a:endParaRPr>
        </a:p>
      </dgm:t>
    </dgm:pt>
    <dgm:pt modelId="{77D169C6-D77F-456D-B18B-D7BE016AD87A}" type="parTrans" cxnId="{FAA8D3DD-12E8-457D-9144-B037C5678347}">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A97BE953-FA9D-4BA6-A92C-494DB1F3BA59}" type="sibTrans" cxnId="{FAA8D3DD-12E8-457D-9144-B037C5678347}">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3">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3">
        <dgm:presLayoutVars>
          <dgm:bulletEnabled val="1"/>
        </dgm:presLayoutVars>
      </dgm:prSet>
      <dgm:spPr/>
    </dgm:pt>
    <dgm:pt modelId="{122B38A3-0442-4747-820C-1F37877E2B0E}" type="pres">
      <dgm:prSet presAssocID="{8DB5D7D5-6A1C-4ABC-8850-759A9D876047}" presName="ConnectLine1" presStyleLbl="sibTrans1D1" presStyleIdx="0" presStyleCnt="3"/>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3"/>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3">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3">
        <dgm:presLayoutVars>
          <dgm:bulletEnabled val="1"/>
        </dgm:presLayoutVars>
      </dgm:prSet>
      <dgm:spPr/>
    </dgm:pt>
    <dgm:pt modelId="{DBA410EB-5F61-4F46-92D9-C5B0AA59EE15}" type="pres">
      <dgm:prSet presAssocID="{C5146535-FD3D-4589-98A3-623B8DA4B8DB}" presName="ConnectLine1" presStyleLbl="sibTrans1D1" presStyleIdx="1" presStyleCnt="3"/>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3"/>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3">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3">
        <dgm:presLayoutVars>
          <dgm:bulletEnabled val="1"/>
        </dgm:presLayoutVars>
      </dgm:prSet>
      <dgm:spPr/>
    </dgm:pt>
    <dgm:pt modelId="{440E9361-37D2-4157-AF38-7B49AD23708B}" type="pres">
      <dgm:prSet presAssocID="{09C152DA-7620-4852-8162-A77EC3609F3F}" presName="ConnectLine1" presStyleLbl="sibTrans1D1" presStyleIdx="2" presStyleCnt="3"/>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3"/>
      <dgm:spPr/>
    </dgm:pt>
    <dgm:pt modelId="{4174F691-D9D3-451C-9893-D177DC3AED58}" type="pres">
      <dgm:prSet presAssocID="{09C152DA-7620-4852-8162-A77EC3609F3F}"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84C67813-55CE-4EBC-9032-03BD847DC17E}" type="presOf" srcId="{6A70FD8F-0050-42E3-8B3A-6ED7CFB9852E}" destId="{AB52B3CC-6563-466D-BFC3-9B6B5AFA0881}" srcOrd="0" destOrd="0" presId="urn:microsoft.com/office/officeart/2016/7/layout/RoundedRectangleTimeline"/>
    <dgm:cxn modelId="{22ECA226-C4EA-44F1-BCB5-77F78841DA6F}" type="presOf" srcId="{09C152DA-7620-4852-8162-A77EC3609F3F}" destId="{566B79CB-1A41-4F5C-BF91-58D94BF93913}" srcOrd="0" destOrd="0" presId="urn:microsoft.com/office/officeart/2016/7/layout/RoundedRectangleTimeline"/>
    <dgm:cxn modelId="{E2BBA750-A5E4-4F50-BE16-016934379F81}" type="presOf" srcId="{6C8937BE-93F8-4DED-8538-1C601DAEBA66}" destId="{B4723E2A-4FF1-452A-BD25-8EC364F15A6F}" srcOrd="0" destOrd="0"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F9540599-A193-456C-A9A9-8962E3855B0B}" type="presOf" srcId="{96262926-A67D-4E4E-9515-5EBC67F0B634}" destId="{5A1B764B-0DC5-47CD-BDEA-9E67799496EC}" srcOrd="0" destOrd="0"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2DC28DF8-5C1B-4F53-A4C1-D5B63FB54BAF}" srcId="{C5146535-FD3D-4589-98A3-623B8DA4B8DB}" destId="{E80CA270-6C90-4E17-ACEA-46B56AD54DD1}" srcOrd="0" destOrd="0" parTransId="{7EEC8067-96EF-4BE0-8BE3-BA59ED78A31F}" sibTransId="{1AFE46E5-6B07-4894-8ECB-21BD7E7B8AF1}"/>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2328055" y="314278"/>
          <a:ext cx="363378" cy="3005230"/>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rtlCol="0" anchor="ctr" anchorCtr="1">
          <a:noAutofit/>
        </a:bodyPr>
        <a:lstStyle/>
        <a:p>
          <a:pPr marL="0" lvl="0" indent="0" algn="ctr" defTabSz="889000" rtl="0">
            <a:lnSpc>
              <a:spcPct val="90000"/>
            </a:lnSpc>
            <a:spcBef>
              <a:spcPct val="0"/>
            </a:spcBef>
            <a:spcAft>
              <a:spcPct val="35000"/>
            </a:spcAft>
            <a:buNone/>
          </a:pPr>
          <a:r>
            <a:rPr lang="zh-CN" altLang="en-US" sz="2000" kern="1200" dirty="0">
              <a:latin typeface="Microsoft YaHei UI" panose="020B0503020204020204" pitchFamily="34" charset="-122"/>
              <a:ea typeface="Microsoft YaHei UI" panose="020B0503020204020204" pitchFamily="34" charset="-122"/>
            </a:rPr>
            <a:t>第一阶段</a:t>
          </a:r>
          <a:endParaRPr lang="zh-cn" sz="2000" kern="1200" dirty="0">
            <a:latin typeface="Microsoft YaHei UI" panose="020B0503020204020204" pitchFamily="34" charset="-122"/>
            <a:ea typeface="Microsoft YaHei UI" panose="020B0503020204020204" pitchFamily="34" charset="-122"/>
          </a:endParaRPr>
        </a:p>
      </dsp:txBody>
      <dsp:txXfrm rot="5400000">
        <a:off x="1024869" y="1652943"/>
        <a:ext cx="2987491" cy="327900"/>
      </dsp:txXfrm>
    </dsp:sp>
    <dsp:sp modelId="{5A1B764B-0DC5-47CD-BDEA-9E67799496EC}">
      <dsp:nvSpPr>
        <dsp:cNvPr id="0" name=""/>
        <dsp:cNvSpPr/>
      </dsp:nvSpPr>
      <dsp:spPr>
        <a:xfrm>
          <a:off x="5385"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43840" numCol="1" spcCol="1270" rtlCol="0" anchor="b" anchorCtr="1">
          <a:noAutofit/>
        </a:bodyPr>
        <a:lstStyle/>
        <a:p>
          <a:pPr marL="0" lvl="0" indent="0" algn="ctr" defTabSz="1422400" rtl="0">
            <a:lnSpc>
              <a:spcPct val="90000"/>
            </a:lnSpc>
            <a:spcBef>
              <a:spcPct val="0"/>
            </a:spcBef>
            <a:spcAft>
              <a:spcPct val="35000"/>
            </a:spcAft>
            <a:buNone/>
          </a:pPr>
          <a:r>
            <a:rPr lang="zh-CN" altLang="en-US" sz="3200" kern="1200" dirty="0">
              <a:latin typeface="Microsoft YaHei UI" panose="020B0503020204020204" pitchFamily="34" charset="-122"/>
              <a:ea typeface="Microsoft YaHei UI" panose="020B0503020204020204" pitchFamily="34" charset="-122"/>
            </a:rPr>
            <a:t>静力学</a:t>
          </a:r>
          <a:endParaRPr lang="zh-cn" sz="3200" kern="1200" dirty="0">
            <a:latin typeface="Microsoft YaHei UI" panose="020B0503020204020204" pitchFamily="34" charset="-122"/>
            <a:ea typeface="Microsoft YaHei UI" panose="020B0503020204020204" pitchFamily="34" charset="-122"/>
          </a:endParaRPr>
        </a:p>
      </dsp:txBody>
      <dsp:txXfrm>
        <a:off x="5385" y="0"/>
        <a:ext cx="5008717" cy="1271825"/>
      </dsp:txXfrm>
    </dsp:sp>
    <dsp:sp modelId="{122B38A3-0442-4747-820C-1F37877E2B0E}">
      <dsp:nvSpPr>
        <dsp:cNvPr id="0" name=""/>
        <dsp:cNvSpPr/>
      </dsp:nvSpPr>
      <dsp:spPr>
        <a:xfrm>
          <a:off x="2509744" y="1344501"/>
          <a:ext cx="0" cy="290702"/>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2473406"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4012359" y="1635204"/>
          <a:ext cx="3005230" cy="363378"/>
        </a:xfrm>
        <a:prstGeom prst="rect">
          <a:avLst/>
        </a:prstGeom>
        <a:solidFill>
          <a:schemeClr val="accent1">
            <a:shade val="80000"/>
            <a:hueOff val="223096"/>
            <a:satOff val="-4529"/>
            <a:lumOff val="15339"/>
            <a:alphaOff val="0"/>
          </a:schemeClr>
        </a:solidFill>
        <a:ln w="22225" cap="rnd" cmpd="sng" algn="ctr">
          <a:solidFill>
            <a:schemeClr val="accent1">
              <a:shade val="80000"/>
              <a:hueOff val="223096"/>
              <a:satOff val="-4529"/>
              <a:lumOff val="15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rtlCol="0" anchor="ctr" anchorCtr="1">
          <a:noAutofit/>
        </a:bodyPr>
        <a:lstStyle/>
        <a:p>
          <a:pPr marL="0" lvl="0" indent="0" algn="ctr" defTabSz="889000" rtl="0">
            <a:lnSpc>
              <a:spcPct val="90000"/>
            </a:lnSpc>
            <a:spcBef>
              <a:spcPct val="0"/>
            </a:spcBef>
            <a:spcAft>
              <a:spcPct val="35000"/>
            </a:spcAft>
            <a:buNone/>
          </a:pPr>
          <a:r>
            <a:rPr lang="zh-CN" altLang="en-US" sz="2000" kern="1200" dirty="0">
              <a:latin typeface="Microsoft YaHei UI" panose="020B0503020204020204" pitchFamily="34" charset="-122"/>
              <a:ea typeface="Microsoft YaHei UI" panose="020B0503020204020204" pitchFamily="34" charset="-122"/>
            </a:rPr>
            <a:t>第二阶段</a:t>
          </a:r>
          <a:endParaRPr lang="zh-cn" sz="2000" kern="1200" dirty="0">
            <a:latin typeface="Microsoft YaHei UI" panose="020B0503020204020204" pitchFamily="34" charset="-122"/>
            <a:ea typeface="Microsoft YaHei UI" panose="020B0503020204020204" pitchFamily="34" charset="-122"/>
          </a:endParaRPr>
        </a:p>
      </dsp:txBody>
      <dsp:txXfrm>
        <a:off x="4012359" y="1635204"/>
        <a:ext cx="3005230" cy="363378"/>
      </dsp:txXfrm>
    </dsp:sp>
    <dsp:sp modelId="{DF65791B-462E-4589-B98D-F60587330CA8}">
      <dsp:nvSpPr>
        <dsp:cNvPr id="0" name=""/>
        <dsp:cNvSpPr/>
      </dsp:nvSpPr>
      <dsp:spPr>
        <a:xfrm>
          <a:off x="3010616" y="2361961"/>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0" numCol="1" spcCol="1270" rtlCol="0" anchor="t" anchorCtr="1">
          <a:noAutofit/>
        </a:bodyPr>
        <a:lstStyle/>
        <a:p>
          <a:pPr marL="0" lvl="0" indent="0" algn="ctr" defTabSz="1244600" rtl="0">
            <a:lnSpc>
              <a:spcPct val="90000"/>
            </a:lnSpc>
            <a:spcBef>
              <a:spcPct val="0"/>
            </a:spcBef>
            <a:spcAft>
              <a:spcPct val="35000"/>
            </a:spcAft>
            <a:buNone/>
          </a:pPr>
          <a:r>
            <a:rPr lang="zh-CN" altLang="en-US" sz="2800" kern="1200" dirty="0">
              <a:latin typeface="Microsoft YaHei UI" panose="020B0503020204020204" pitchFamily="34" charset="-122"/>
              <a:ea typeface="Microsoft YaHei UI" panose="020B0503020204020204" pitchFamily="34" charset="-122"/>
            </a:rPr>
            <a:t>运动学</a:t>
          </a:r>
          <a:endParaRPr lang="zh-cn" sz="2800" kern="1200" dirty="0">
            <a:latin typeface="Microsoft YaHei UI" panose="020B0503020204020204" pitchFamily="34" charset="-122"/>
            <a:ea typeface="Microsoft YaHei UI" panose="020B0503020204020204" pitchFamily="34" charset="-122"/>
          </a:endParaRPr>
        </a:p>
      </dsp:txBody>
      <dsp:txXfrm>
        <a:off x="3010616" y="2361961"/>
        <a:ext cx="5008717" cy="1271825"/>
      </dsp:txXfrm>
    </dsp:sp>
    <dsp:sp modelId="{DBA410EB-5F61-4F46-92D9-C5B0AA59EE15}">
      <dsp:nvSpPr>
        <dsp:cNvPr id="0" name=""/>
        <dsp:cNvSpPr/>
      </dsp:nvSpPr>
      <dsp:spPr>
        <a:xfrm>
          <a:off x="5514975" y="1998582"/>
          <a:ext cx="0" cy="290702"/>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5478637" y="2289285"/>
          <a:ext cx="72675" cy="72675"/>
        </a:xfrm>
        <a:prstGeom prst="ellipse">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rot="5400000">
          <a:off x="8338516" y="314278"/>
          <a:ext cx="363378" cy="3005230"/>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rtlCol="0" anchor="ctr" anchorCtr="1">
          <a:noAutofit/>
        </a:bodyPr>
        <a:lstStyle/>
        <a:p>
          <a:pPr marL="0" lvl="0" indent="0" algn="ctr" defTabSz="889000" rtl="0">
            <a:lnSpc>
              <a:spcPct val="90000"/>
            </a:lnSpc>
            <a:spcBef>
              <a:spcPct val="0"/>
            </a:spcBef>
            <a:spcAft>
              <a:spcPct val="35000"/>
            </a:spcAft>
            <a:buNone/>
          </a:pPr>
          <a:r>
            <a:rPr lang="zh-CN" altLang="en-US" sz="2000" kern="1200" dirty="0">
              <a:latin typeface="Microsoft YaHei UI" panose="020B0503020204020204" pitchFamily="34" charset="-122"/>
              <a:ea typeface="Microsoft YaHei UI" panose="020B0503020204020204" pitchFamily="34" charset="-122"/>
            </a:rPr>
            <a:t>第三阶段</a:t>
          </a:r>
          <a:endParaRPr lang="zh-cn" sz="2000" kern="1200" dirty="0">
            <a:latin typeface="Microsoft YaHei UI" panose="020B0503020204020204" pitchFamily="34" charset="-122"/>
            <a:ea typeface="Microsoft YaHei UI" panose="020B0503020204020204" pitchFamily="34" charset="-122"/>
          </a:endParaRPr>
        </a:p>
      </dsp:txBody>
      <dsp:txXfrm rot="-5400000">
        <a:off x="7017591" y="1652943"/>
        <a:ext cx="2987491" cy="327900"/>
      </dsp:txXfrm>
    </dsp:sp>
    <dsp:sp modelId="{B4723E2A-4FF1-452A-BD25-8EC364F15A6F}">
      <dsp:nvSpPr>
        <dsp:cNvPr id="0" name=""/>
        <dsp:cNvSpPr/>
      </dsp:nvSpPr>
      <dsp:spPr>
        <a:xfrm>
          <a:off x="6015846"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13360" numCol="1" spcCol="1270" rtlCol="0" anchor="b" anchorCtr="1">
          <a:noAutofit/>
        </a:bodyPr>
        <a:lstStyle/>
        <a:p>
          <a:pPr marL="0" lvl="0" indent="0" algn="ctr" defTabSz="1244600" rtl="0">
            <a:lnSpc>
              <a:spcPct val="90000"/>
            </a:lnSpc>
            <a:spcBef>
              <a:spcPct val="0"/>
            </a:spcBef>
            <a:spcAft>
              <a:spcPct val="35000"/>
            </a:spcAft>
            <a:buNone/>
          </a:pPr>
          <a:r>
            <a:rPr lang="zh-CN" altLang="en-US" sz="2800" kern="1200" dirty="0">
              <a:latin typeface="Microsoft YaHei UI" panose="020B0503020204020204" pitchFamily="34" charset="-122"/>
              <a:ea typeface="Microsoft YaHei UI" panose="020B0503020204020204" pitchFamily="34" charset="-122"/>
            </a:rPr>
            <a:t>动力学</a:t>
          </a:r>
          <a:endParaRPr lang="zh-cn" sz="2800" kern="1200" dirty="0">
            <a:latin typeface="Microsoft YaHei UI" panose="020B0503020204020204" pitchFamily="34" charset="-122"/>
            <a:ea typeface="Microsoft YaHei UI" panose="020B0503020204020204" pitchFamily="34" charset="-122"/>
          </a:endParaRPr>
        </a:p>
      </dsp:txBody>
      <dsp:txXfrm>
        <a:off x="6015846" y="0"/>
        <a:ext cx="5008717" cy="1271825"/>
      </dsp:txXfrm>
    </dsp:sp>
    <dsp:sp modelId="{440E9361-37D2-4157-AF38-7B49AD23708B}">
      <dsp:nvSpPr>
        <dsp:cNvPr id="0" name=""/>
        <dsp:cNvSpPr/>
      </dsp:nvSpPr>
      <dsp:spPr>
        <a:xfrm>
          <a:off x="8520205" y="1344501"/>
          <a:ext cx="0" cy="290702"/>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8483867" y="1271825"/>
          <a:ext cx="72675" cy="72675"/>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FDE3333-857A-4131-9EBA-B73C0C259FD7}" type="datetime1">
              <a:rPr lang="zh-CN" altLang="en-US" smtClean="0"/>
              <a:t>2020/12/19</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CD12D00-6AAC-4A94-B2E5-A12E9C579B03}" type="datetime1">
              <a:rPr lang="zh-CN" altLang="en-US" smtClean="0"/>
              <a:t>2020/12/19</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t>单击此处编辑母版文本样式</a:t>
            </a:r>
            <a:endParaRPr lang="en-US"/>
          </a:p>
          <a:p>
            <a:pPr lvl="1" rtl="0"/>
            <a:r>
              <a:rPr lang="zh-cn"/>
              <a:t>第二级</a:t>
            </a:r>
          </a:p>
          <a:p>
            <a:pPr lvl="2" rtl="0"/>
            <a:r>
              <a:rPr lang="zh-cn"/>
              <a:t>第三级</a:t>
            </a:r>
          </a:p>
          <a:p>
            <a:pPr lvl="3" rtl="0"/>
            <a:r>
              <a:rPr lang="zh-cn"/>
              <a:t>第四级</a:t>
            </a:r>
          </a:p>
          <a:p>
            <a:pPr lvl="4" rtl="0"/>
            <a:r>
              <a:rPr lang="zh-cn"/>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长方形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zh-CN" altLang="en-US"/>
              <a:t>单击此处编辑母版标题样式</a:t>
            </a:r>
            <a:endParaRPr lang="en-US" dirty="0"/>
          </a:p>
        </p:txBody>
      </p:sp>
      <p:sp>
        <p:nvSpPr>
          <p:cNvPr id="3" name="副标题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CN" altLang="en-US"/>
              <a:t>单击此处编辑母版副标题样式</a:t>
            </a:r>
            <a:endParaRPr lang="en-US" dirty="0"/>
          </a:p>
        </p:txBody>
      </p:sp>
      <p:sp>
        <p:nvSpPr>
          <p:cNvPr id="8" name="日期占位符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73594A98-8FB4-4076-AE7B-5D3B1A2CBC70}" type="datetime1">
              <a:rPr lang="zh-CN" altLang="en-US" smtClean="0"/>
              <a:t>2020/12/19</a:t>
            </a:fld>
            <a:endParaRPr lang="en-US" dirty="0"/>
          </a:p>
        </p:txBody>
      </p:sp>
      <p:sp>
        <p:nvSpPr>
          <p:cNvPr id="9" name="页脚占位符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幻灯片编号占位符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9" name="标题 1"/>
          <p:cNvSpPr>
            <a:spLocks noGrp="1"/>
          </p:cNvSpPr>
          <p:nvPr>
            <p:ph type="title"/>
          </p:nvPr>
        </p:nvSpPr>
        <p:spPr>
          <a:xfrm>
            <a:off x="581192" y="702156"/>
            <a:ext cx="11029616" cy="1013800"/>
          </a:xfrm>
        </p:spPr>
        <p:txBody>
          <a:bodyPr rtlCol="0"/>
          <a:lstStyle/>
          <a:p>
            <a:pPr rtl="0"/>
            <a:r>
              <a:rPr lang="zh-CN" altLang="en-US"/>
              <a:t>单击此处编辑母版标题样式</a:t>
            </a:r>
            <a:endParaRPr lang="en-US" dirty="0"/>
          </a:p>
        </p:txBody>
      </p:sp>
      <p:sp>
        <p:nvSpPr>
          <p:cNvPr id="3" name="垂直文本占位符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日期占位符 3"/>
          <p:cNvSpPr>
            <a:spLocks noGrp="1"/>
          </p:cNvSpPr>
          <p:nvPr>
            <p:ph type="dt" sz="half" idx="10"/>
          </p:nvPr>
        </p:nvSpPr>
        <p:spPr/>
        <p:txBody>
          <a:bodyPr rtlCol="0"/>
          <a:lstStyle/>
          <a:p>
            <a:pPr rtl="0"/>
            <a:fld id="{B3E0F2F7-3EF1-4761-ABAF-2FA9DDE4F1A8}" type="datetime1">
              <a:rPr lang="zh-CN" altLang="en-US" smtClean="0"/>
              <a:t>2020/12/19</a:t>
            </a:fld>
            <a:endParaRPr lang="en-US" dirty="0"/>
          </a:p>
        </p:txBody>
      </p:sp>
      <p:sp>
        <p:nvSpPr>
          <p:cNvPr id="5" name="页脚占位符 4"/>
          <p:cNvSpPr>
            <a:spLocks noGrp="1"/>
          </p:cNvSpPr>
          <p:nvPr>
            <p:ph type="ftr" sz="quarter" idx="11"/>
          </p:nvPr>
        </p:nvSpPr>
        <p:spPr/>
        <p:txBody>
          <a:bodyPr rtlCol="0"/>
          <a:lstStyle/>
          <a:p>
            <a:pPr rtl="0"/>
            <a:endParaRPr lang="en-US" dirty="0"/>
          </a:p>
        </p:txBody>
      </p:sp>
      <p:sp>
        <p:nvSpPr>
          <p:cNvPr id="6" name="灯片编号占位符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7" name="长方形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垂直标题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zh-CN" altLang="en-US"/>
              <a:t>单击此处编辑母版标题样式</a:t>
            </a:r>
            <a:endParaRPr lang="en-US" dirty="0"/>
          </a:p>
        </p:txBody>
      </p:sp>
      <p:sp>
        <p:nvSpPr>
          <p:cNvPr id="3" name="竖排文字占位符 2"/>
          <p:cNvSpPr>
            <a:spLocks noGrp="1"/>
          </p:cNvSpPr>
          <p:nvPr>
            <p:ph type="body" orient="vert" idx="1"/>
          </p:nvPr>
        </p:nvSpPr>
        <p:spPr>
          <a:xfrm>
            <a:off x="774923" y="863600"/>
            <a:ext cx="7161625" cy="4807326"/>
          </a:xfrm>
        </p:spPr>
        <p:txBody>
          <a:bodyPr vert="eaVert" rtlCol="0" anchor="t"/>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8" name="长方形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矩形​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长方形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日期占位符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D563FC6D-277D-4D53-8EB6-E41026A24247}" type="datetime1">
              <a:rPr lang="zh-CN" altLang="en-US" smtClean="0"/>
              <a:t>2020/12/19</a:t>
            </a:fld>
            <a:endParaRPr lang="en-US" dirty="0"/>
          </a:p>
        </p:txBody>
      </p:sp>
      <p:sp>
        <p:nvSpPr>
          <p:cNvPr id="12" name="页脚占位符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灯片编号占位符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1192" y="702156"/>
            <a:ext cx="11029616" cy="1188720"/>
          </a:xfrm>
        </p:spPr>
        <p:txBody>
          <a:bodyPr rtlCol="0"/>
          <a:lstStyle/>
          <a:p>
            <a:pPr rtl="0"/>
            <a:r>
              <a:rPr lang="zh-CN" altLang="en-US"/>
              <a:t>单击此处编辑母版标题样式</a:t>
            </a:r>
            <a:endParaRPr lang="en-US" dirty="0"/>
          </a:p>
        </p:txBody>
      </p:sp>
      <p:sp>
        <p:nvSpPr>
          <p:cNvPr id="3" name="内容占位符 2"/>
          <p:cNvSpPr>
            <a:spLocks noGrp="1"/>
          </p:cNvSpPr>
          <p:nvPr>
            <p:ph idx="1"/>
          </p:nvPr>
        </p:nvSpPr>
        <p:spPr>
          <a:xfrm>
            <a:off x="581192" y="2340864"/>
            <a:ext cx="11029615" cy="3634486"/>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8" name="日期占位符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F24FFC25-0C05-49C8-B150-3CF6B89B5C55}" type="datetime1">
              <a:rPr lang="zh-CN" altLang="en-US" smtClean="0"/>
              <a:t>2020/12/19</a:t>
            </a:fld>
            <a:endParaRPr lang="en-US" dirty="0"/>
          </a:p>
        </p:txBody>
      </p:sp>
      <p:sp>
        <p:nvSpPr>
          <p:cNvPr id="9" name="页脚占位符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幻灯片编号占位符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 name="长方形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title"/>
          </p:nvPr>
        </p:nvSpPr>
        <p:spPr>
          <a:xfrm>
            <a:off x="581193" y="2393950"/>
            <a:ext cx="11029615" cy="2147467"/>
          </a:xfrm>
        </p:spPr>
        <p:txBody>
          <a:bodyPr rtlCol="0" anchor="b">
            <a:normAutofit/>
          </a:bodyPr>
          <a:lstStyle>
            <a:lvl1pPr algn="l">
              <a:defRPr sz="3600" b="1" cap="all">
                <a:solidFill>
                  <a:schemeClr val="tx1">
                    <a:lumMod val="75000"/>
                    <a:lumOff val="25000"/>
                  </a:schemeClr>
                </a:solidFill>
              </a:defRPr>
            </a:lvl1pPr>
          </a:lstStyle>
          <a:p>
            <a:pPr rtl="0"/>
            <a:r>
              <a:rPr lang="zh-CN" altLang="en-US"/>
              <a:t>单击此处编辑母版标题样式</a:t>
            </a:r>
            <a:endParaRPr lang="en-US" dirty="0"/>
          </a:p>
        </p:txBody>
      </p:sp>
      <p:sp>
        <p:nvSpPr>
          <p:cNvPr id="3" name="文本占位符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a:t>单击此处编辑母版文本样式</a:t>
            </a:r>
          </a:p>
        </p:txBody>
      </p:sp>
      <p:sp>
        <p:nvSpPr>
          <p:cNvPr id="7" name="日期占位符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DFC14310-5240-428A-850A-F7101D16AE5A}" type="datetime1">
              <a:rPr lang="zh-CN" altLang="en-US" smtClean="0"/>
              <a:t>2020/12/19</a:t>
            </a:fld>
            <a:endParaRPr lang="en-US" dirty="0"/>
          </a:p>
        </p:txBody>
      </p:sp>
      <p:sp>
        <p:nvSpPr>
          <p:cNvPr id="9" name="页脚占位符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幻灯片编号占位符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81193" y="729658"/>
            <a:ext cx="11029616" cy="988332"/>
          </a:xfrm>
        </p:spPr>
        <p:txBody>
          <a:bodyPr rtlCol="0"/>
          <a:lstStyle/>
          <a:p>
            <a:pPr rtl="0"/>
            <a:r>
              <a:rPr lang="zh-CN" altLang="en-US"/>
              <a:t>单击此处编辑母版标题样式</a:t>
            </a:r>
            <a:endParaRPr lang="en-US" dirty="0"/>
          </a:p>
        </p:txBody>
      </p:sp>
      <p:sp>
        <p:nvSpPr>
          <p:cNvPr id="3" name="内容占位符 2"/>
          <p:cNvSpPr>
            <a:spLocks noGrp="1"/>
          </p:cNvSpPr>
          <p:nvPr>
            <p:ph sz="half" idx="1"/>
          </p:nvPr>
        </p:nvSpPr>
        <p:spPr>
          <a:xfrm>
            <a:off x="581193" y="2228003"/>
            <a:ext cx="5194767" cy="3633047"/>
          </a:xfrm>
        </p:spPr>
        <p:txBody>
          <a:bodyPr rtlCol="0">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内容占位符 3"/>
          <p:cNvSpPr>
            <a:spLocks noGrp="1"/>
          </p:cNvSpPr>
          <p:nvPr>
            <p:ph sz="half" idx="2"/>
          </p:nvPr>
        </p:nvSpPr>
        <p:spPr>
          <a:xfrm>
            <a:off x="6416039" y="2228003"/>
            <a:ext cx="5194769" cy="3633047"/>
          </a:xfrm>
        </p:spPr>
        <p:txBody>
          <a:bodyPr rtlCol="0">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5" name="日期占位符 4"/>
          <p:cNvSpPr>
            <a:spLocks noGrp="1"/>
          </p:cNvSpPr>
          <p:nvPr>
            <p:ph type="dt" sz="half" idx="10"/>
          </p:nvPr>
        </p:nvSpPr>
        <p:spPr/>
        <p:txBody>
          <a:bodyPr rtlCol="0"/>
          <a:lstStyle/>
          <a:p>
            <a:pPr rtl="0"/>
            <a:fld id="{71F85B13-09B0-4D01-A286-57280995F924}" type="datetime1">
              <a:rPr lang="zh-CN" altLang="en-US" smtClean="0"/>
              <a:t>2020/12/19</a:t>
            </a:fld>
            <a:endParaRPr lang="en-US" dirty="0"/>
          </a:p>
        </p:txBody>
      </p:sp>
      <p:sp>
        <p:nvSpPr>
          <p:cNvPr id="6" name="页脚占位符 5"/>
          <p:cNvSpPr>
            <a:spLocks noGrp="1"/>
          </p:cNvSpPr>
          <p:nvPr>
            <p:ph type="ftr" sz="quarter" idx="11"/>
          </p:nvPr>
        </p:nvSpPr>
        <p:spPr/>
        <p:txBody>
          <a:bodyPr rtlCol="0"/>
          <a:lstStyle/>
          <a:p>
            <a:pPr rtl="0"/>
            <a:endParaRPr lang="en-US" dirty="0"/>
          </a:p>
        </p:txBody>
      </p:sp>
      <p:sp>
        <p:nvSpPr>
          <p:cNvPr id="7" name="灯片编号占位符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12" name="标题 1"/>
          <p:cNvSpPr>
            <a:spLocks noGrp="1"/>
          </p:cNvSpPr>
          <p:nvPr>
            <p:ph type="title"/>
          </p:nvPr>
        </p:nvSpPr>
        <p:spPr>
          <a:xfrm>
            <a:off x="581193" y="729658"/>
            <a:ext cx="11029616" cy="988332"/>
          </a:xfrm>
        </p:spPr>
        <p:txBody>
          <a:bodyPr rtlCol="0"/>
          <a:lstStyle/>
          <a:p>
            <a:pPr rtl="0"/>
            <a:r>
              <a:rPr lang="zh-CN" altLang="en-US"/>
              <a:t>单击此处编辑母版标题样式</a:t>
            </a:r>
            <a:endParaRPr lang="en-US" dirty="0"/>
          </a:p>
        </p:txBody>
      </p:sp>
      <p:sp>
        <p:nvSpPr>
          <p:cNvPr id="3" name="文本占位符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p>
        </p:txBody>
      </p:sp>
      <p:sp>
        <p:nvSpPr>
          <p:cNvPr id="4" name="内容占位符 3"/>
          <p:cNvSpPr>
            <a:spLocks noGrp="1"/>
          </p:cNvSpPr>
          <p:nvPr>
            <p:ph sz="half" idx="2"/>
          </p:nvPr>
        </p:nvSpPr>
        <p:spPr>
          <a:xfrm>
            <a:off x="581194" y="2926052"/>
            <a:ext cx="5194766" cy="2934999"/>
          </a:xfrm>
        </p:spPr>
        <p:txBody>
          <a:bodyPr rtlCol="0" anchor="t">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5" name="文本占位符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zh-CN" altLang="en-US"/>
              <a:t>单击此处编辑母版文本样式</a:t>
            </a:r>
          </a:p>
        </p:txBody>
      </p:sp>
      <p:sp>
        <p:nvSpPr>
          <p:cNvPr id="6" name="内容占位符 5"/>
          <p:cNvSpPr>
            <a:spLocks noGrp="1"/>
          </p:cNvSpPr>
          <p:nvPr>
            <p:ph sz="quarter" idx="4"/>
          </p:nvPr>
        </p:nvSpPr>
        <p:spPr>
          <a:xfrm>
            <a:off x="6416037" y="2926052"/>
            <a:ext cx="5194771" cy="2934999"/>
          </a:xfrm>
        </p:spPr>
        <p:txBody>
          <a:bodyPr rtlCol="0" anchor="t">
            <a:normAutofit/>
          </a:body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7" name="日期占位符 6"/>
          <p:cNvSpPr>
            <a:spLocks noGrp="1"/>
          </p:cNvSpPr>
          <p:nvPr>
            <p:ph type="dt" sz="half" idx="10"/>
          </p:nvPr>
        </p:nvSpPr>
        <p:spPr/>
        <p:txBody>
          <a:bodyPr rtlCol="0"/>
          <a:lstStyle/>
          <a:p>
            <a:pPr rtl="0"/>
            <a:fld id="{F411FE78-D258-4188-9C5F-198CC4CE7F12}" type="datetime1">
              <a:rPr lang="zh-CN" altLang="en-US" smtClean="0"/>
              <a:t>2020/12/19</a:t>
            </a:fld>
            <a:endParaRPr lang="en-US" dirty="0"/>
          </a:p>
        </p:txBody>
      </p:sp>
      <p:sp>
        <p:nvSpPr>
          <p:cNvPr id="8" name="页脚占位符 7"/>
          <p:cNvSpPr>
            <a:spLocks noGrp="1"/>
          </p:cNvSpPr>
          <p:nvPr>
            <p:ph type="ftr" sz="quarter" idx="11"/>
          </p:nvPr>
        </p:nvSpPr>
        <p:spPr/>
        <p:txBody>
          <a:bodyPr rtlCol="0"/>
          <a:lstStyle/>
          <a:p>
            <a:pPr rtl="0"/>
            <a:endParaRPr lang="en-US" dirty="0"/>
          </a:p>
        </p:txBody>
      </p:sp>
      <p:sp>
        <p:nvSpPr>
          <p:cNvPr id="9" name="灯片编号占位符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8" name="标题 1"/>
          <p:cNvSpPr>
            <a:spLocks noGrp="1"/>
          </p:cNvSpPr>
          <p:nvPr>
            <p:ph type="title"/>
          </p:nvPr>
        </p:nvSpPr>
        <p:spPr>
          <a:xfrm>
            <a:off x="575894" y="729658"/>
            <a:ext cx="11029616" cy="988332"/>
          </a:xfrm>
        </p:spPr>
        <p:txBody>
          <a:bodyPr rtlCol="0"/>
          <a:lstStyle/>
          <a:p>
            <a:pPr rtl="0"/>
            <a:r>
              <a:rPr lang="zh-CN" altLang="en-US"/>
              <a:t>单击此处编辑母版标题样式</a:t>
            </a:r>
            <a:endParaRPr lang="en-US" dirty="0"/>
          </a:p>
        </p:txBody>
      </p:sp>
      <p:sp>
        <p:nvSpPr>
          <p:cNvPr id="3" name="日期占位符 2"/>
          <p:cNvSpPr>
            <a:spLocks noGrp="1"/>
          </p:cNvSpPr>
          <p:nvPr>
            <p:ph type="dt" sz="half" idx="10"/>
          </p:nvPr>
        </p:nvSpPr>
        <p:spPr/>
        <p:txBody>
          <a:bodyPr rtlCol="0"/>
          <a:lstStyle/>
          <a:p>
            <a:pPr rtl="0"/>
            <a:fld id="{BE491C52-D618-41DD-80F2-22500A780186}" type="datetime1">
              <a:rPr lang="zh-CN" altLang="en-US" smtClean="0"/>
              <a:t>2020/12/19</a:t>
            </a:fld>
            <a:endParaRPr lang="en-US" dirty="0"/>
          </a:p>
        </p:txBody>
      </p:sp>
      <p:sp>
        <p:nvSpPr>
          <p:cNvPr id="4" name="页脚占位符 3"/>
          <p:cNvSpPr>
            <a:spLocks noGrp="1"/>
          </p:cNvSpPr>
          <p:nvPr>
            <p:ph type="ftr" sz="quarter" idx="11"/>
          </p:nvPr>
        </p:nvSpPr>
        <p:spPr/>
        <p:txBody>
          <a:bodyPr rtlCol="0"/>
          <a:lstStyle/>
          <a:p>
            <a:pPr rtl="0"/>
            <a:endParaRPr lang="en-US" dirty="0"/>
          </a:p>
        </p:txBody>
      </p:sp>
      <p:sp>
        <p:nvSpPr>
          <p:cNvPr id="5" name="灯片编号占位符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p>
            <a:pPr rtl="0"/>
            <a:fld id="{26EE3488-748A-4EA8-9571-9D5A1694FA0A}" type="datetime1">
              <a:rPr lang="zh-CN" altLang="en-US" smtClean="0"/>
              <a:t>2020/12/19</a:t>
            </a:fld>
            <a:endParaRPr lang="en-US" dirty="0"/>
          </a:p>
        </p:txBody>
      </p:sp>
      <p:sp>
        <p:nvSpPr>
          <p:cNvPr id="3" name="页脚占位符 2"/>
          <p:cNvSpPr>
            <a:spLocks noGrp="1"/>
          </p:cNvSpPr>
          <p:nvPr>
            <p:ph type="ftr" sz="quarter" idx="11"/>
          </p:nvPr>
        </p:nvSpPr>
        <p:spPr/>
        <p:txBody>
          <a:bodyPr rtlCol="0"/>
          <a:lstStyle/>
          <a:p>
            <a:pPr rtl="0"/>
            <a:endParaRPr lang="en-US" dirty="0"/>
          </a:p>
        </p:txBody>
      </p:sp>
      <p:sp>
        <p:nvSpPr>
          <p:cNvPr id="4" name="灯片编号占位符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9" name="长方形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标题 1"/>
          <p:cNvSpPr>
            <a:spLocks noGrp="1"/>
          </p:cNvSpPr>
          <p:nvPr>
            <p:ph type="title"/>
          </p:nvPr>
        </p:nvSpPr>
        <p:spPr>
          <a:xfrm>
            <a:off x="767857" y="933450"/>
            <a:ext cx="3031852" cy="1722419"/>
          </a:xfrm>
        </p:spPr>
        <p:txBody>
          <a:bodyPr rtlCol="0" anchor="b">
            <a:normAutofit/>
          </a:bodyPr>
          <a:lstStyle>
            <a:lvl1pPr algn="l">
              <a:defRPr sz="2400" b="1">
                <a:solidFill>
                  <a:srgbClr val="FFFFFF"/>
                </a:solidFill>
              </a:defRPr>
            </a:lvl1pPr>
          </a:lstStyle>
          <a:p>
            <a:pPr rtl="0"/>
            <a:r>
              <a:rPr lang="zh-CN" altLang="en-US"/>
              <a:t>单击此处编辑母版标题样式</a:t>
            </a:r>
            <a:endParaRPr lang="en-US" dirty="0"/>
          </a:p>
        </p:txBody>
      </p:sp>
      <p:sp>
        <p:nvSpPr>
          <p:cNvPr id="3" name="内容占位符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文本占位符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
        <p:nvSpPr>
          <p:cNvPr id="8" name="日期占位符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D7791703-7779-4492-8183-3F96B27D2540}" type="datetime1">
              <a:rPr lang="zh-CN" altLang="en-US" smtClean="0"/>
              <a:t>2020/12/19</a:t>
            </a:fld>
            <a:endParaRPr lang="en-US" dirty="0"/>
          </a:p>
        </p:txBody>
      </p:sp>
      <p:sp>
        <p:nvSpPr>
          <p:cNvPr id="10" name="页脚占位符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灯片编号占位符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带题注的图片">
    <p:spTree>
      <p:nvGrpSpPr>
        <p:cNvPr id="1" name=""/>
        <p:cNvGrpSpPr/>
        <p:nvPr/>
      </p:nvGrpSpPr>
      <p:grpSpPr>
        <a:xfrm>
          <a:off x="0" y="0"/>
          <a:ext cx="0" cy="0"/>
          <a:chOff x="0" y="0"/>
          <a:chExt cx="0" cy="0"/>
        </a:xfrm>
      </p:grpSpPr>
      <p:sp>
        <p:nvSpPr>
          <p:cNvPr id="2" name="标题 1"/>
          <p:cNvSpPr>
            <a:spLocks noGrp="1"/>
          </p:cNvSpPr>
          <p:nvPr>
            <p:ph type="title"/>
          </p:nvPr>
        </p:nvSpPr>
        <p:spPr>
          <a:xfrm>
            <a:off x="581193" y="4693389"/>
            <a:ext cx="11029616" cy="566738"/>
          </a:xfrm>
        </p:spPr>
        <p:txBody>
          <a:bodyPr rtlCol="0" anchor="b">
            <a:normAutofit/>
          </a:bodyPr>
          <a:lstStyle>
            <a:lvl1pPr algn="l">
              <a:defRPr sz="2400" b="1">
                <a:solidFill>
                  <a:schemeClr val="tx1">
                    <a:lumMod val="75000"/>
                    <a:lumOff val="25000"/>
                  </a:schemeClr>
                </a:solidFill>
              </a:defRPr>
            </a:lvl1pPr>
          </a:lstStyle>
          <a:p>
            <a:pPr rtl="0"/>
            <a:r>
              <a:rPr lang="zh-CN" altLang="en-US"/>
              <a:t>单击此处编辑母版标题样式</a:t>
            </a:r>
            <a:endParaRPr lang="en-US" dirty="0"/>
          </a:p>
        </p:txBody>
      </p:sp>
      <p:sp>
        <p:nvSpPr>
          <p:cNvPr id="3" name="图片占位符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CN" altLang="en-US"/>
              <a:t>单击图标添加图片</a:t>
            </a:r>
            <a:endParaRPr lang="en-US" dirty="0"/>
          </a:p>
        </p:txBody>
      </p:sp>
      <p:sp>
        <p:nvSpPr>
          <p:cNvPr id="4" name="文本占位符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
        <p:nvSpPr>
          <p:cNvPr id="5" name="日期占位符 4"/>
          <p:cNvSpPr>
            <a:spLocks noGrp="1"/>
          </p:cNvSpPr>
          <p:nvPr>
            <p:ph type="dt" sz="half" idx="10"/>
          </p:nvPr>
        </p:nvSpPr>
        <p:spPr/>
        <p:txBody>
          <a:bodyPr rtlCol="0"/>
          <a:lstStyle/>
          <a:p>
            <a:pPr rtl="0"/>
            <a:fld id="{D4D22F12-409A-40D9-8774-D34C978752A7}" type="datetime1">
              <a:rPr lang="zh-CN" altLang="en-US" smtClean="0"/>
              <a:t>2020/12/19</a:t>
            </a:fld>
            <a:endParaRPr lang="en-US" dirty="0"/>
          </a:p>
        </p:txBody>
      </p:sp>
      <p:sp>
        <p:nvSpPr>
          <p:cNvPr id="6" name="页脚占位符 5"/>
          <p:cNvSpPr>
            <a:spLocks noGrp="1"/>
          </p:cNvSpPr>
          <p:nvPr>
            <p:ph type="ftr" sz="quarter" idx="11"/>
          </p:nvPr>
        </p:nvSpPr>
        <p:spPr/>
        <p:txBody>
          <a:bodyPr rtlCol="0"/>
          <a:lstStyle/>
          <a:p>
            <a:pPr algn="l" rtl="0"/>
            <a:endParaRPr lang="en-US" dirty="0"/>
          </a:p>
        </p:txBody>
      </p:sp>
      <p:sp>
        <p:nvSpPr>
          <p:cNvPr id="7" name="灯片编号占位符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zh-cn" dirty="0"/>
              <a:t>单击此处编辑母版标题样式</a:t>
            </a:r>
            <a:endParaRPr lang="en-US" dirty="0"/>
          </a:p>
        </p:txBody>
      </p:sp>
      <p:sp>
        <p:nvSpPr>
          <p:cNvPr id="3" name="文本占位符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zh-cn"/>
              <a:t>单击此处编辑母版文本样式</a:t>
            </a:r>
          </a:p>
          <a:p>
            <a:pPr lvl="1" rtl="0"/>
            <a:r>
              <a:rPr lang="zh-cn"/>
              <a:t>第二级</a:t>
            </a:r>
          </a:p>
          <a:p>
            <a:pPr lvl="2" rtl="0"/>
            <a:r>
              <a:rPr lang="zh-cn"/>
              <a:t>第三级</a:t>
            </a:r>
          </a:p>
          <a:p>
            <a:pPr lvl="3" rtl="0"/>
            <a:r>
              <a:rPr lang="zh-cn"/>
              <a:t>第四级</a:t>
            </a:r>
          </a:p>
          <a:p>
            <a:pPr lvl="4" rtl="0"/>
            <a:r>
              <a:rPr lang="zh-cn"/>
              <a:t>第五级</a:t>
            </a:r>
            <a:endParaRPr lang="en-US" dirty="0"/>
          </a:p>
        </p:txBody>
      </p:sp>
      <p:sp>
        <p:nvSpPr>
          <p:cNvPr id="4" name="日期占位符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fld id="{4400FF2F-BAC0-4F33-9E13-F8F6FA55A14D}" type="datetime1">
              <a:rPr lang="zh-CN" altLang="en-US" smtClean="0"/>
              <a:t>2020/12/19</a:t>
            </a:fld>
            <a:endParaRPr lang="en-US" dirty="0"/>
          </a:p>
        </p:txBody>
      </p:sp>
      <p:sp>
        <p:nvSpPr>
          <p:cNvPr id="5" name="页脚占位符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endParaRPr lang="en-US" dirty="0"/>
          </a:p>
        </p:txBody>
      </p:sp>
      <p:sp>
        <p:nvSpPr>
          <p:cNvPr id="6" name="幻灯片编号占位符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fld id="{3A98EE3D-8CD1-4C3F-BD1C-C98C9596463C}" type="slidenum">
              <a:rPr lang="en-US" smtClean="0"/>
              <a:pPr/>
              <a:t>‹#›</a:t>
            </a:fld>
            <a:endParaRPr lang="en-US" dirty="0"/>
          </a:p>
        </p:txBody>
      </p:sp>
      <p:sp>
        <p:nvSpPr>
          <p:cNvPr id="9" name="矩形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长方形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矩形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1" kern="1200" cap="all">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长方形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标题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fontScale="90000"/>
          </a:bodyPr>
          <a:lstStyle/>
          <a:p>
            <a:r>
              <a:rPr lang="zh-CN" altLang="en-US" sz="4800" dirty="0"/>
              <a:t>理论力学</a:t>
            </a:r>
            <a:br>
              <a:rPr lang="en-US" altLang="zh-CN" sz="4800" dirty="0"/>
            </a:br>
            <a:r>
              <a:rPr lang="en-US" altLang="zh-CN" sz="4800" dirty="0"/>
              <a:t>										</a:t>
            </a:r>
            <a:r>
              <a:rPr lang="zh-CN" altLang="en-US" sz="4800" dirty="0"/>
              <a:t>要点概括与</a:t>
            </a:r>
            <a:r>
              <a:rPr lang="en-US" altLang="zh-CN" sz="4800" dirty="0"/>
              <a:t>	</a:t>
            </a:r>
            <a:r>
              <a:rPr lang="zh-CN" altLang="en-US" sz="4800" dirty="0"/>
              <a:t>重点梳理</a:t>
            </a:r>
            <a:endParaRPr lang="zh-cn" sz="4800" dirty="0"/>
          </a:p>
        </p:txBody>
      </p:sp>
      <p:sp>
        <p:nvSpPr>
          <p:cNvPr id="3" name="副标题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rtl="0"/>
            <a:r>
              <a:rPr lang="zh-CN" altLang="en-US" sz="2400" dirty="0"/>
              <a:t>程儒坤</a:t>
            </a:r>
            <a:endParaRPr lang="zh-cn" sz="2400" dirty="0"/>
          </a:p>
        </p:txBody>
      </p:sp>
      <p:sp>
        <p:nvSpPr>
          <p:cNvPr id="20" name="长方形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矩形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长方形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图片 5" descr="徽标特写&#10;&#10;已自动生成说明">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142933-DA6C-4317-A0B9-7501DD9C5636}"/>
              </a:ext>
            </a:extLst>
          </p:cNvPr>
          <p:cNvSpPr>
            <a:spLocks noGrp="1"/>
          </p:cNvSpPr>
          <p:nvPr>
            <p:ph type="title"/>
          </p:nvPr>
        </p:nvSpPr>
        <p:spPr/>
        <p:txBody>
          <a:bodyPr/>
          <a:lstStyle/>
          <a:p>
            <a:r>
              <a:rPr lang="zh-CN" altLang="en-US"/>
              <a:t>动能定理</a:t>
            </a:r>
            <a:endParaRPr lang="zh-CN" altLang="en-US" dirty="0"/>
          </a:p>
        </p:txBody>
      </p:sp>
      <p:sp>
        <p:nvSpPr>
          <p:cNvPr id="3" name="内容占位符 2">
            <a:extLst>
              <a:ext uri="{FF2B5EF4-FFF2-40B4-BE49-F238E27FC236}">
                <a16:creationId xmlns:a16="http://schemas.microsoft.com/office/drawing/2014/main" id="{A591158D-3460-43FF-A38D-BE1161B4C69B}"/>
              </a:ext>
            </a:extLst>
          </p:cNvPr>
          <p:cNvSpPr>
            <a:spLocks noGrp="1"/>
          </p:cNvSpPr>
          <p:nvPr>
            <p:ph idx="1"/>
          </p:nvPr>
        </p:nvSpPr>
        <p:spPr>
          <a:xfrm>
            <a:off x="465420" y="2615983"/>
            <a:ext cx="11029615" cy="3634486"/>
          </a:xfrm>
        </p:spPr>
        <p:txBody>
          <a:bodyPr>
            <a:normAutofit/>
          </a:bodyPr>
          <a:lstStyle/>
          <a:p>
            <a:r>
              <a:rPr lang="zh-CN" altLang="en-US" sz="1800" dirty="0"/>
              <a:t>动量定理、动量矩定理无法描述内力对质点系运动特征改变的影响：例如反冲运动，动量守恒无法解释能量在物体系统中的失衡（即内能造成的热能损失）</a:t>
            </a:r>
            <a:endParaRPr lang="en-US" altLang="zh-CN" sz="1800" dirty="0"/>
          </a:p>
          <a:p>
            <a:r>
              <a:rPr lang="zh-CN" altLang="en-US" sz="1800" dirty="0"/>
              <a:t>动能定理（功的关系）：</a:t>
            </a:r>
            <a:endParaRPr lang="en-US" altLang="zh-CN" sz="1800" dirty="0"/>
          </a:p>
          <a:p>
            <a:endParaRPr lang="en-US" altLang="zh-CN" sz="1800" dirty="0"/>
          </a:p>
          <a:p>
            <a:endParaRPr lang="en-US" altLang="zh-CN" sz="1800" dirty="0"/>
          </a:p>
          <a:p>
            <a:endParaRPr lang="en-US" altLang="zh-CN" sz="1800" dirty="0"/>
          </a:p>
          <a:p>
            <a:r>
              <a:rPr lang="zh-CN" altLang="en-US" sz="2000" dirty="0"/>
              <a:t>柯尼西定理</a:t>
            </a:r>
            <a:endParaRPr lang="en-US" altLang="zh-CN" sz="2000" dirty="0"/>
          </a:p>
          <a:p>
            <a:r>
              <a:rPr lang="zh-CN" altLang="en-US" sz="2000" dirty="0"/>
              <a:t>相对运动即为转动</a:t>
            </a:r>
            <a:endParaRPr lang="zh-CN" altLang="en-US" sz="1800" dirty="0"/>
          </a:p>
        </p:txBody>
      </p:sp>
      <p:sp>
        <p:nvSpPr>
          <p:cNvPr id="4" name="日期占位符 3">
            <a:extLst>
              <a:ext uri="{FF2B5EF4-FFF2-40B4-BE49-F238E27FC236}">
                <a16:creationId xmlns:a16="http://schemas.microsoft.com/office/drawing/2014/main" id="{00D6614F-6F82-448C-8FF8-EFF35E9BAD3C}"/>
              </a:ext>
            </a:extLst>
          </p:cNvPr>
          <p:cNvSpPr>
            <a:spLocks noGrp="1"/>
          </p:cNvSpPr>
          <p:nvPr>
            <p:ph type="dt" sz="half" idx="10"/>
          </p:nvPr>
        </p:nvSpPr>
        <p:spPr/>
        <p:txBody>
          <a:bodyPr/>
          <a:lstStyle/>
          <a:p>
            <a:pPr rtl="0"/>
            <a:fld id="{F24FFC25-0C05-49C8-B150-3CF6B89B5C55}" type="datetime1">
              <a:rPr lang="zh-CN" altLang="en-US" smtClean="0"/>
              <a:t>2020/12/20</a:t>
            </a:fld>
            <a:endParaRPr lang="en-US" dirty="0"/>
          </a:p>
        </p:txBody>
      </p:sp>
      <p:pic>
        <p:nvPicPr>
          <p:cNvPr id="6" name="图片 5">
            <a:extLst>
              <a:ext uri="{FF2B5EF4-FFF2-40B4-BE49-F238E27FC236}">
                <a16:creationId xmlns:a16="http://schemas.microsoft.com/office/drawing/2014/main" id="{3D012B16-58BC-4F57-9282-86720DA495F1}"/>
              </a:ext>
            </a:extLst>
          </p:cNvPr>
          <p:cNvPicPr>
            <a:picLocks noChangeAspect="1"/>
          </p:cNvPicPr>
          <p:nvPr/>
        </p:nvPicPr>
        <p:blipFill>
          <a:blip r:embed="rId2"/>
          <a:stretch>
            <a:fillRect/>
          </a:stretch>
        </p:blipFill>
        <p:spPr>
          <a:xfrm>
            <a:off x="696965" y="4433226"/>
            <a:ext cx="1968249" cy="652736"/>
          </a:xfrm>
          <a:prstGeom prst="rect">
            <a:avLst/>
          </a:prstGeom>
        </p:spPr>
      </p:pic>
      <p:pic>
        <p:nvPicPr>
          <p:cNvPr id="8" name="图片 7">
            <a:extLst>
              <a:ext uri="{FF2B5EF4-FFF2-40B4-BE49-F238E27FC236}">
                <a16:creationId xmlns:a16="http://schemas.microsoft.com/office/drawing/2014/main" id="{9C7D51EA-7B7E-4AF0-B0EA-C20F4119F04E}"/>
              </a:ext>
            </a:extLst>
          </p:cNvPr>
          <p:cNvPicPr>
            <a:picLocks noChangeAspect="1"/>
          </p:cNvPicPr>
          <p:nvPr/>
        </p:nvPicPr>
        <p:blipFill>
          <a:blip r:embed="rId3"/>
          <a:stretch>
            <a:fillRect/>
          </a:stretch>
        </p:blipFill>
        <p:spPr>
          <a:xfrm>
            <a:off x="2995596" y="4433226"/>
            <a:ext cx="1968249" cy="692349"/>
          </a:xfrm>
          <a:prstGeom prst="rect">
            <a:avLst/>
          </a:prstGeom>
        </p:spPr>
      </p:pic>
      <p:pic>
        <p:nvPicPr>
          <p:cNvPr id="10" name="图片 9">
            <a:extLst>
              <a:ext uri="{FF2B5EF4-FFF2-40B4-BE49-F238E27FC236}">
                <a16:creationId xmlns:a16="http://schemas.microsoft.com/office/drawing/2014/main" id="{A52CA3CF-39EB-4785-BAA9-E12FCDDF11B2}"/>
              </a:ext>
            </a:extLst>
          </p:cNvPr>
          <p:cNvPicPr>
            <a:picLocks noChangeAspect="1"/>
          </p:cNvPicPr>
          <p:nvPr/>
        </p:nvPicPr>
        <p:blipFill>
          <a:blip r:embed="rId4"/>
          <a:stretch>
            <a:fillRect/>
          </a:stretch>
        </p:blipFill>
        <p:spPr>
          <a:xfrm>
            <a:off x="7605951" y="3429000"/>
            <a:ext cx="3526016" cy="2596678"/>
          </a:xfrm>
          <a:prstGeom prst="rect">
            <a:avLst/>
          </a:prstGeom>
        </p:spPr>
      </p:pic>
      <p:pic>
        <p:nvPicPr>
          <p:cNvPr id="12" name="图片 11">
            <a:extLst>
              <a:ext uri="{FF2B5EF4-FFF2-40B4-BE49-F238E27FC236}">
                <a16:creationId xmlns:a16="http://schemas.microsoft.com/office/drawing/2014/main" id="{90DA4B5C-8C44-4787-8BA4-C1AC319C9355}"/>
              </a:ext>
            </a:extLst>
          </p:cNvPr>
          <p:cNvPicPr>
            <a:picLocks noChangeAspect="1"/>
          </p:cNvPicPr>
          <p:nvPr/>
        </p:nvPicPr>
        <p:blipFill>
          <a:blip r:embed="rId5"/>
          <a:stretch>
            <a:fillRect/>
          </a:stretch>
        </p:blipFill>
        <p:spPr>
          <a:xfrm>
            <a:off x="4963845" y="5103423"/>
            <a:ext cx="2102224" cy="692349"/>
          </a:xfrm>
          <a:prstGeom prst="rect">
            <a:avLst/>
          </a:prstGeom>
        </p:spPr>
      </p:pic>
      <p:pic>
        <p:nvPicPr>
          <p:cNvPr id="14" name="图片 13">
            <a:extLst>
              <a:ext uri="{FF2B5EF4-FFF2-40B4-BE49-F238E27FC236}">
                <a16:creationId xmlns:a16="http://schemas.microsoft.com/office/drawing/2014/main" id="{24115E00-4C1F-4A44-9A9A-F5F28C99F50C}"/>
              </a:ext>
            </a:extLst>
          </p:cNvPr>
          <p:cNvPicPr>
            <a:picLocks noChangeAspect="1"/>
          </p:cNvPicPr>
          <p:nvPr/>
        </p:nvPicPr>
        <p:blipFill>
          <a:blip r:embed="rId6"/>
          <a:stretch>
            <a:fillRect/>
          </a:stretch>
        </p:blipFill>
        <p:spPr>
          <a:xfrm>
            <a:off x="4740419" y="5863455"/>
            <a:ext cx="2711161" cy="862075"/>
          </a:xfrm>
          <a:prstGeom prst="rect">
            <a:avLst/>
          </a:prstGeom>
        </p:spPr>
      </p:pic>
      <p:sp>
        <p:nvSpPr>
          <p:cNvPr id="16" name="文本框 15">
            <a:extLst>
              <a:ext uri="{FF2B5EF4-FFF2-40B4-BE49-F238E27FC236}">
                <a16:creationId xmlns:a16="http://schemas.microsoft.com/office/drawing/2014/main" id="{5BA05D5D-C1B2-46BD-87F0-C31234495AF9}"/>
              </a:ext>
            </a:extLst>
          </p:cNvPr>
          <p:cNvSpPr txBox="1"/>
          <p:nvPr/>
        </p:nvSpPr>
        <p:spPr>
          <a:xfrm>
            <a:off x="696965" y="1958559"/>
            <a:ext cx="9753785" cy="646331"/>
          </a:xfrm>
          <a:prstGeom prst="rect">
            <a:avLst/>
          </a:prstGeom>
          <a:noFill/>
        </p:spPr>
        <p:txBody>
          <a:bodyPr wrap="square">
            <a:spAutoFit/>
          </a:bodyPr>
          <a:lstStyle/>
          <a:p>
            <a:r>
              <a:rPr lang="zh-CN" altLang="en-US" b="1" dirty="0"/>
              <a:t>质点对固定轴的动量矩定理：质点对任意固定轴的动量矩对时间的导数等于作用力对该轴之矩。</a:t>
            </a:r>
            <a:endParaRPr lang="en-US" altLang="zh-CN" b="1" dirty="0"/>
          </a:p>
          <a:p>
            <a:r>
              <a:rPr lang="zh-CN" altLang="en-US" b="1" dirty="0"/>
              <a:t>不能用动能定理来描述轮绕其质心的定轴转动。</a:t>
            </a:r>
            <a:endParaRPr lang="en-US" altLang="zh-CN" b="1" dirty="0"/>
          </a:p>
        </p:txBody>
      </p:sp>
    </p:spTree>
    <p:extLst>
      <p:ext uri="{BB962C8B-B14F-4D97-AF65-F5344CB8AC3E}">
        <p14:creationId xmlns:p14="http://schemas.microsoft.com/office/powerpoint/2010/main" val="234086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a:extLst>
                  <a:ext uri="{FF2B5EF4-FFF2-40B4-BE49-F238E27FC236}">
                    <a16:creationId xmlns:a16="http://schemas.microsoft.com/office/drawing/2014/main" id="{461DFFB9-74DE-4AE8-ADCB-0FC8C3A016C5}"/>
                  </a:ext>
                </a:extLst>
              </p:cNvPr>
              <p:cNvSpPr>
                <a:spLocks noGrp="1"/>
              </p:cNvSpPr>
              <p:nvPr>
                <p:ph type="title"/>
              </p:nvPr>
            </p:nvSpPr>
            <p:spPr/>
            <p:txBody>
              <a:bodyPr>
                <a:normAutofit fontScale="90000"/>
              </a:bodyPr>
              <a:lstStyle/>
              <a:p>
                <a:r>
                  <a:rPr lang="zh-CN" altLang="en-US" dirty="0"/>
                  <a:t>例：已知长为</a:t>
                </a:r>
                <a:r>
                  <a:rPr lang="en-US" altLang="zh-CN" dirty="0"/>
                  <a:t>l</a:t>
                </a:r>
                <a:r>
                  <a:rPr lang="zh-CN" altLang="en-US" dirty="0"/>
                  <a:t>，重为</a:t>
                </a:r>
                <a:r>
                  <a:rPr lang="en-US" altLang="zh-CN" dirty="0"/>
                  <a:t>P</a:t>
                </a:r>
                <a:r>
                  <a:rPr lang="zh-CN" altLang="en-US" dirty="0"/>
                  <a:t>的均质杆</a:t>
                </a:r>
                <a:r>
                  <a:rPr lang="en-US" altLang="zh-CN" dirty="0"/>
                  <a:t>OA</a:t>
                </a:r>
                <a:r>
                  <a:rPr lang="zh-CN" altLang="en-US" dirty="0"/>
                  <a:t>由球铰链</a:t>
                </a:r>
                <a:r>
                  <a:rPr lang="en-US" altLang="zh-CN" dirty="0"/>
                  <a:t>O</a:t>
                </a:r>
                <a:r>
                  <a:rPr lang="zh-CN" altLang="en-US" dirty="0"/>
                  <a:t>固定，并以等角速度 </a:t>
                </a:r>
                <a14:m>
                  <m:oMath xmlns:m="http://schemas.openxmlformats.org/officeDocument/2006/math">
                    <m:r>
                      <a:rPr lang="en-US" altLang="zh-CN" b="1" i="1" smtClean="0">
                        <a:latin typeface="Cambria Math" panose="02040503050406030204" pitchFamily="18" charset="0"/>
                      </a:rPr>
                      <m:t>𝝎</m:t>
                    </m:r>
                  </m:oMath>
                </a14:m>
                <a:r>
                  <a:rPr lang="zh-CN" altLang="en-US" dirty="0"/>
                  <a:t>绕 铅直线转动，如图所示，如杆与铅直线的交角为</a:t>
                </a:r>
                <a14:m>
                  <m:oMath xmlns:m="http://schemas.openxmlformats.org/officeDocument/2006/math">
                    <m:r>
                      <a:rPr lang="en-US" altLang="zh-CN" i="1" dirty="0" smtClean="0">
                        <a:latin typeface="Cambria Math" panose="02040503050406030204" pitchFamily="18" charset="0"/>
                      </a:rPr>
                      <m:t>𝑎</m:t>
                    </m:r>
                  </m:oMath>
                </a14:m>
                <a:r>
                  <a:rPr lang="zh-CN" altLang="en-US" dirty="0"/>
                  <a:t>，求杆的动能。</a:t>
                </a:r>
              </a:p>
            </p:txBody>
          </p:sp>
        </mc:Choice>
        <mc:Fallback>
          <p:sp>
            <p:nvSpPr>
              <p:cNvPr id="2" name="标题 1">
                <a:extLst>
                  <a:ext uri="{FF2B5EF4-FFF2-40B4-BE49-F238E27FC236}">
                    <a16:creationId xmlns:a16="http://schemas.microsoft.com/office/drawing/2014/main" id="{461DFFB9-74DE-4AE8-ADCB-0FC8C3A016C5}"/>
                  </a:ext>
                </a:extLst>
              </p:cNvPr>
              <p:cNvSpPr>
                <a:spLocks noGrp="1" noRot="1" noChangeAspect="1" noMove="1" noResize="1" noEditPoints="1" noAdjustHandles="1" noChangeArrowheads="1" noChangeShapeType="1" noTextEdit="1"/>
              </p:cNvSpPr>
              <p:nvPr>
                <p:ph type="title"/>
              </p:nvPr>
            </p:nvSpPr>
            <p:spPr>
              <a:blipFill>
                <a:blip r:embed="rId2"/>
                <a:stretch>
                  <a:fillRect l="-884" r="-387" b="-11795"/>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4D34EAE9-0A6B-4B66-B034-9342A2AF68CF}"/>
              </a:ext>
            </a:extLst>
          </p:cNvPr>
          <p:cNvSpPr>
            <a:spLocks noGrp="1"/>
          </p:cNvSpPr>
          <p:nvPr>
            <p:ph type="dt" sz="half" idx="10"/>
          </p:nvPr>
        </p:nvSpPr>
        <p:spPr/>
        <p:txBody>
          <a:bodyPr/>
          <a:lstStyle/>
          <a:p>
            <a:pPr rtl="0"/>
            <a:fld id="{F24FFC25-0C05-49C8-B150-3CF6B89B5C55}" type="datetime1">
              <a:rPr lang="zh-CN" altLang="en-US" smtClean="0"/>
              <a:t>2020/12/20</a:t>
            </a:fld>
            <a:endParaRPr lang="en-US" dirty="0"/>
          </a:p>
        </p:txBody>
      </p:sp>
      <p:pic>
        <p:nvPicPr>
          <p:cNvPr id="12" name="内容占位符 11">
            <a:extLst>
              <a:ext uri="{FF2B5EF4-FFF2-40B4-BE49-F238E27FC236}">
                <a16:creationId xmlns:a16="http://schemas.microsoft.com/office/drawing/2014/main" id="{8B49CCAB-2FB4-48F6-8699-48EB8041FDAD}"/>
              </a:ext>
            </a:extLst>
          </p:cNvPr>
          <p:cNvPicPr>
            <a:picLocks noGrp="1" noChangeAspect="1"/>
          </p:cNvPicPr>
          <p:nvPr>
            <p:ph idx="1"/>
          </p:nvPr>
        </p:nvPicPr>
        <p:blipFill>
          <a:blip r:embed="rId3"/>
          <a:stretch>
            <a:fillRect/>
          </a:stretch>
        </p:blipFill>
        <p:spPr>
          <a:xfrm>
            <a:off x="9124890" y="2952041"/>
            <a:ext cx="2037686" cy="2488003"/>
          </a:xfrm>
        </p:spPr>
      </p:pic>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1CCDDA28-AB89-4DD1-8056-7A02EDDD1E3E}"/>
                  </a:ext>
                </a:extLst>
              </p:cNvPr>
              <p:cNvSpPr txBox="1"/>
              <p:nvPr/>
            </p:nvSpPr>
            <p:spPr>
              <a:xfrm>
                <a:off x="581192" y="2121045"/>
                <a:ext cx="9065728" cy="497252"/>
              </a:xfrm>
              <a:prstGeom prst="rect">
                <a:avLst/>
              </a:prstGeom>
              <a:noFill/>
            </p:spPr>
            <p:txBody>
              <a:bodyPr wrap="square">
                <a:spAutoFit/>
              </a:bodyPr>
              <a:lstStyle/>
              <a:p>
                <a:r>
                  <a:rPr lang="zh-CN" altLang="en-US" sz="2400" b="1" dirty="0"/>
                  <a:t>取出微段</a:t>
                </a:r>
                <a:r>
                  <a:rPr lang="en-US" altLang="zh-CN" sz="2400" b="1" dirty="0" err="1"/>
                  <a:t>dr</a:t>
                </a:r>
                <a:r>
                  <a:rPr lang="zh-CN" altLang="en-US" sz="2400" b="1" dirty="0"/>
                  <a:t>到球铰的距离为</a:t>
                </a:r>
                <a:r>
                  <a:rPr lang="en-US" altLang="zh-CN" sz="2400" b="1" dirty="0"/>
                  <a:t>r</a:t>
                </a:r>
                <a:r>
                  <a:rPr lang="zh-CN" altLang="en-US" sz="2400" b="1" dirty="0"/>
                  <a:t>，该微段的速度是</a:t>
                </a:r>
                <a:r>
                  <a:rPr lang="en-US" altLang="zh-CN" sz="2400" b="1" dirty="0"/>
                  <a:t>(</a:t>
                </a:r>
                <a:r>
                  <a:rPr lang="zh-CN" altLang="en-US" sz="2400" b="1" dirty="0"/>
                  <a:t>该问题</a:t>
                </a:r>
                <a14:m>
                  <m:oMath xmlns:m="http://schemas.openxmlformats.org/officeDocument/2006/math">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𝒗</m:t>
                        </m:r>
                      </m:e>
                      <m:sub>
                        <m:r>
                          <a:rPr lang="en-US" altLang="zh-CN" sz="2400" b="1" i="1" smtClean="0">
                            <a:latin typeface="Cambria Math" panose="02040503050406030204" pitchFamily="18" charset="0"/>
                          </a:rPr>
                          <m:t>𝒄</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𝒐</m:t>
                        </m:r>
                        <m:r>
                          <a:rPr lang="en-US" altLang="zh-CN" sz="2400" b="1" i="1" smtClean="0">
                            <a:latin typeface="Cambria Math" panose="02040503050406030204" pitchFamily="18" charset="0"/>
                          </a:rPr>
                          <m:t>)</m:t>
                        </m:r>
                      </m:sub>
                    </m:sSub>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𝟎</m:t>
                    </m:r>
                    <m:r>
                      <a:rPr lang="en-US" altLang="zh-CN" sz="2400" b="1" i="1" smtClean="0">
                        <a:latin typeface="Cambria Math" panose="02040503050406030204" pitchFamily="18" charset="0"/>
                      </a:rPr>
                      <m:t>)</m:t>
                    </m:r>
                  </m:oMath>
                </a14:m>
                <a:endParaRPr lang="zh-CN" altLang="en-US" sz="2400" b="1" dirty="0"/>
              </a:p>
            </p:txBody>
          </p:sp>
        </mc:Choice>
        <mc:Fallback>
          <p:sp>
            <p:nvSpPr>
              <p:cNvPr id="14" name="文本框 13">
                <a:extLst>
                  <a:ext uri="{FF2B5EF4-FFF2-40B4-BE49-F238E27FC236}">
                    <a16:creationId xmlns:a16="http://schemas.microsoft.com/office/drawing/2014/main" id="{1CCDDA28-AB89-4DD1-8056-7A02EDDD1E3E}"/>
                  </a:ext>
                </a:extLst>
              </p:cNvPr>
              <p:cNvSpPr txBox="1">
                <a:spLocks noRot="1" noChangeAspect="1" noMove="1" noResize="1" noEditPoints="1" noAdjustHandles="1" noChangeArrowheads="1" noChangeShapeType="1" noTextEdit="1"/>
              </p:cNvSpPr>
              <p:nvPr/>
            </p:nvSpPr>
            <p:spPr>
              <a:xfrm>
                <a:off x="581192" y="2121045"/>
                <a:ext cx="9065728" cy="497252"/>
              </a:xfrm>
              <a:prstGeom prst="rect">
                <a:avLst/>
              </a:prstGeom>
              <a:blipFill>
                <a:blip r:embed="rId4"/>
                <a:stretch>
                  <a:fillRect l="-1008" t="-9756" b="-19512"/>
                </a:stretch>
              </a:blipFill>
            </p:spPr>
            <p:txBody>
              <a:bodyPr/>
              <a:lstStyle/>
              <a:p>
                <a:r>
                  <a:rPr lang="zh-CN" altLang="en-US">
                    <a:noFill/>
                  </a:rPr>
                  <a:t> </a:t>
                </a:r>
              </a:p>
            </p:txBody>
          </p:sp>
        </mc:Fallback>
      </mc:AlternateContent>
      <p:pic>
        <p:nvPicPr>
          <p:cNvPr id="16" name="图片 15">
            <a:extLst>
              <a:ext uri="{FF2B5EF4-FFF2-40B4-BE49-F238E27FC236}">
                <a16:creationId xmlns:a16="http://schemas.microsoft.com/office/drawing/2014/main" id="{3DF2B4E4-9CA5-4F48-8278-12F0A17D5377}"/>
              </a:ext>
            </a:extLst>
          </p:cNvPr>
          <p:cNvPicPr>
            <a:picLocks noChangeAspect="1"/>
          </p:cNvPicPr>
          <p:nvPr/>
        </p:nvPicPr>
        <p:blipFill>
          <a:blip r:embed="rId5"/>
          <a:stretch>
            <a:fillRect/>
          </a:stretch>
        </p:blipFill>
        <p:spPr>
          <a:xfrm>
            <a:off x="825032" y="2754016"/>
            <a:ext cx="2817328" cy="674984"/>
          </a:xfrm>
          <a:prstGeom prst="rect">
            <a:avLst/>
          </a:prstGeom>
        </p:spPr>
      </p:pic>
      <p:pic>
        <p:nvPicPr>
          <p:cNvPr id="18" name="图片 17">
            <a:extLst>
              <a:ext uri="{FF2B5EF4-FFF2-40B4-BE49-F238E27FC236}">
                <a16:creationId xmlns:a16="http://schemas.microsoft.com/office/drawing/2014/main" id="{79CBC825-124D-4846-B0FB-5A85E954A0BF}"/>
              </a:ext>
            </a:extLst>
          </p:cNvPr>
          <p:cNvPicPr>
            <a:picLocks noChangeAspect="1"/>
          </p:cNvPicPr>
          <p:nvPr/>
        </p:nvPicPr>
        <p:blipFill>
          <a:blip r:embed="rId6"/>
          <a:stretch>
            <a:fillRect/>
          </a:stretch>
        </p:blipFill>
        <p:spPr>
          <a:xfrm>
            <a:off x="825032" y="3429000"/>
            <a:ext cx="1720048" cy="745755"/>
          </a:xfrm>
          <a:prstGeom prst="rect">
            <a:avLst/>
          </a:prstGeom>
        </p:spPr>
      </p:pic>
      <p:pic>
        <p:nvPicPr>
          <p:cNvPr id="20" name="图片 19">
            <a:extLst>
              <a:ext uri="{FF2B5EF4-FFF2-40B4-BE49-F238E27FC236}">
                <a16:creationId xmlns:a16="http://schemas.microsoft.com/office/drawing/2014/main" id="{580E21CB-7035-4F51-86D6-A80D40A95B6F}"/>
              </a:ext>
            </a:extLst>
          </p:cNvPr>
          <p:cNvPicPr>
            <a:picLocks noChangeAspect="1"/>
          </p:cNvPicPr>
          <p:nvPr/>
        </p:nvPicPr>
        <p:blipFill>
          <a:blip r:embed="rId7"/>
          <a:stretch>
            <a:fillRect/>
          </a:stretch>
        </p:blipFill>
        <p:spPr>
          <a:xfrm>
            <a:off x="787229" y="4162374"/>
            <a:ext cx="3515701" cy="904361"/>
          </a:xfrm>
          <a:prstGeom prst="rect">
            <a:avLst/>
          </a:prstGeom>
        </p:spPr>
      </p:pic>
      <p:pic>
        <p:nvPicPr>
          <p:cNvPr id="22" name="图片 21">
            <a:extLst>
              <a:ext uri="{FF2B5EF4-FFF2-40B4-BE49-F238E27FC236}">
                <a16:creationId xmlns:a16="http://schemas.microsoft.com/office/drawing/2014/main" id="{F0674BEE-7BCC-487E-8DA4-99957BD6BAD0}"/>
              </a:ext>
            </a:extLst>
          </p:cNvPr>
          <p:cNvPicPr>
            <a:picLocks noChangeAspect="1"/>
          </p:cNvPicPr>
          <p:nvPr/>
        </p:nvPicPr>
        <p:blipFill>
          <a:blip r:embed="rId8"/>
          <a:stretch>
            <a:fillRect/>
          </a:stretch>
        </p:blipFill>
        <p:spPr>
          <a:xfrm>
            <a:off x="983955" y="5718832"/>
            <a:ext cx="1081124" cy="705081"/>
          </a:xfrm>
          <a:prstGeom prst="rect">
            <a:avLst/>
          </a:prstGeom>
        </p:spPr>
      </p:pic>
      <p:pic>
        <p:nvPicPr>
          <p:cNvPr id="24" name="图片 23">
            <a:extLst>
              <a:ext uri="{FF2B5EF4-FFF2-40B4-BE49-F238E27FC236}">
                <a16:creationId xmlns:a16="http://schemas.microsoft.com/office/drawing/2014/main" id="{B983F380-6269-4257-99E5-9B348B780E3B}"/>
              </a:ext>
            </a:extLst>
          </p:cNvPr>
          <p:cNvPicPr>
            <a:picLocks noChangeAspect="1"/>
          </p:cNvPicPr>
          <p:nvPr/>
        </p:nvPicPr>
        <p:blipFill>
          <a:blip r:embed="rId9"/>
          <a:stretch>
            <a:fillRect/>
          </a:stretch>
        </p:blipFill>
        <p:spPr>
          <a:xfrm>
            <a:off x="7080985" y="3887940"/>
            <a:ext cx="1605815" cy="1012676"/>
          </a:xfrm>
          <a:prstGeom prst="rect">
            <a:avLst/>
          </a:prstGeom>
        </p:spPr>
      </p:pic>
      <p:cxnSp>
        <p:nvCxnSpPr>
          <p:cNvPr id="26" name="连接符: 曲线 25">
            <a:extLst>
              <a:ext uri="{FF2B5EF4-FFF2-40B4-BE49-F238E27FC236}">
                <a16:creationId xmlns:a16="http://schemas.microsoft.com/office/drawing/2014/main" id="{2DE5DC33-B09D-4785-973C-A1A521CFCCD8}"/>
              </a:ext>
            </a:extLst>
          </p:cNvPr>
          <p:cNvCxnSpPr>
            <a:cxnSpLocks/>
            <a:stCxn id="18" idx="3"/>
            <a:endCxn id="22" idx="3"/>
          </p:cNvCxnSpPr>
          <p:nvPr/>
        </p:nvCxnSpPr>
        <p:spPr>
          <a:xfrm flipH="1">
            <a:off x="2065079" y="3801878"/>
            <a:ext cx="480001" cy="2269495"/>
          </a:xfrm>
          <a:prstGeom prst="curvedConnector3">
            <a:avLst>
              <a:gd name="adj1" fmla="val -38417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5CAC6789-2883-44DE-89C9-24EF82AEE929}"/>
              </a:ext>
            </a:extLst>
          </p:cNvPr>
          <p:cNvCxnSpPr>
            <a:cxnSpLocks/>
          </p:cNvCxnSpPr>
          <p:nvPr/>
        </p:nvCxnSpPr>
        <p:spPr>
          <a:xfrm>
            <a:off x="4419600" y="4900616"/>
            <a:ext cx="27160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8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37CC7B-D8B5-4729-B2C5-D1A536934D2B}"/>
              </a:ext>
            </a:extLst>
          </p:cNvPr>
          <p:cNvSpPr>
            <a:spLocks noGrp="1"/>
          </p:cNvSpPr>
          <p:nvPr>
            <p:ph type="title"/>
          </p:nvPr>
        </p:nvSpPr>
        <p:spPr/>
        <p:txBody>
          <a:bodyPr>
            <a:normAutofit/>
          </a:bodyPr>
          <a:lstStyle/>
          <a:p>
            <a:r>
              <a:rPr lang="zh-CN" altLang="en-US" sz="3200" dirty="0"/>
              <a:t>科氏加速度</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6BE3A092-135E-4AC9-BAEE-5CF8B6253844}"/>
                  </a:ext>
                </a:extLst>
              </p:cNvPr>
              <p:cNvSpPr>
                <a:spLocks noGrp="1"/>
              </p:cNvSpPr>
              <p:nvPr>
                <p:ph idx="1"/>
              </p:nvPr>
            </p:nvSpPr>
            <p:spPr/>
            <p:txBody>
              <a:bodyPr>
                <a:normAutofit fontScale="77500" lnSpcReduction="20000"/>
              </a:bodyPr>
              <a:lstStyle/>
              <a:p>
                <a:pPr marL="0" indent="0">
                  <a:buNone/>
                </a:pPr>
                <a:r>
                  <a:rPr lang="zh-CN" altLang="en-US" sz="3200" dirty="0"/>
                  <a:t> </a:t>
                </a:r>
                <a:endParaRPr lang="en-US" altLang="zh-CN" sz="2800" dirty="0"/>
              </a:p>
              <a:p>
                <a:r>
                  <a:rPr lang="zh-CN" altLang="en-US" sz="2800" dirty="0"/>
                  <a:t>公式表达：</a:t>
                </a:r>
                <a:r>
                  <a:rPr lang="en-US" altLang="zh-CN" sz="2800" dirty="0"/>
                  <a:t>			</a:t>
                </a:r>
                <a:r>
                  <a:rPr lang="zh-CN" altLang="en-US" sz="2800" dirty="0"/>
                  <a:t> </a:t>
                </a:r>
                <a14:m>
                  <m:oMath xmlns:m="http://schemas.openxmlformats.org/officeDocument/2006/math">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𝑎</m:t>
                        </m:r>
                      </m:e>
                      <m:sub>
                        <m:r>
                          <a:rPr lang="en-US" altLang="zh-CN" sz="2800" b="0" i="1" smtClean="0">
                            <a:latin typeface="Cambria Math" panose="02040503050406030204" pitchFamily="18" charset="0"/>
                          </a:rPr>
                          <m:t>𝑐</m:t>
                        </m:r>
                      </m:sub>
                    </m:sSub>
                    <m:r>
                      <a:rPr lang="en-US" altLang="zh-CN" sz="2800" b="0" i="1" smtClean="0">
                        <a:latin typeface="Cambria Math" panose="02040503050406030204" pitchFamily="18" charset="0"/>
                      </a:rPr>
                      <m:t>=2</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𝜔</m:t>
                        </m:r>
                      </m:e>
                      <m:sub>
                        <m:r>
                          <a:rPr lang="en-US" altLang="zh-CN" sz="2800" b="0" i="1" smtClean="0">
                            <a:latin typeface="Cambria Math" panose="02040503050406030204" pitchFamily="18" charset="0"/>
                          </a:rPr>
                          <m:t>𝑒</m:t>
                        </m:r>
                      </m:sub>
                    </m:sSub>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𝑣</m:t>
                        </m:r>
                      </m:e>
                      <m:sub>
                        <m:r>
                          <a:rPr lang="en-US" altLang="zh-CN" sz="2800" b="0" i="1" smtClean="0">
                            <a:latin typeface="Cambria Math" panose="02040503050406030204" pitchFamily="18" charset="0"/>
                          </a:rPr>
                          <m:t>𝑟</m:t>
                        </m:r>
                      </m:sub>
                    </m:sSub>
                  </m:oMath>
                </a14:m>
                <a:r>
                  <a:rPr lang="en-US" altLang="zh-CN" sz="2800"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𝑎</m:t>
                          </m:r>
                        </m:e>
                        <m:sub>
                          <m:r>
                            <a:rPr lang="en-US" altLang="zh-CN" sz="2800" b="0" i="1" smtClean="0">
                              <a:latin typeface="Cambria Math" panose="02040503050406030204" pitchFamily="18" charset="0"/>
                            </a:rPr>
                            <m:t>𝑎</m:t>
                          </m:r>
                        </m:sub>
                      </m:sSub>
                      <m:r>
                        <a:rPr lang="en-US" altLang="zh-CN" sz="2800" b="0" i="1" smtClean="0">
                          <a:latin typeface="Cambria Math" panose="02040503050406030204" pitchFamily="18" charset="0"/>
                        </a:rPr>
                        <m:t>=</m:t>
                      </m:r>
                      <m:sSubSup>
                        <m:sSubSupPr>
                          <m:ctrlPr>
                            <a:rPr lang="en-US" altLang="zh-CN" sz="2800" b="0" i="1" smtClean="0">
                              <a:latin typeface="Cambria Math" panose="02040503050406030204" pitchFamily="18" charset="0"/>
                            </a:rPr>
                          </m:ctrlPr>
                        </m:sSubSupPr>
                        <m:e>
                          <m:r>
                            <a:rPr lang="en-US" altLang="zh-CN" sz="2800" b="0" i="1" smtClean="0">
                              <a:latin typeface="Cambria Math" panose="02040503050406030204" pitchFamily="18" charset="0"/>
                            </a:rPr>
                            <m:t>𝑎</m:t>
                          </m:r>
                        </m:e>
                        <m:sub>
                          <m:r>
                            <a:rPr lang="en-US" altLang="zh-CN" sz="2800" b="0" i="1" smtClean="0">
                              <a:latin typeface="Cambria Math" panose="02040503050406030204" pitchFamily="18" charset="0"/>
                            </a:rPr>
                            <m:t>𝑎</m:t>
                          </m:r>
                        </m:sub>
                        <m:sup>
                          <m:r>
                            <a:rPr lang="en-US" altLang="zh-CN" sz="2800" b="0" i="1" smtClean="0">
                              <a:latin typeface="Cambria Math" panose="02040503050406030204" pitchFamily="18" charset="0"/>
                            </a:rPr>
                            <m:t>𝑡</m:t>
                          </m:r>
                        </m:sup>
                      </m:sSubSup>
                      <m:r>
                        <a:rPr lang="en-US" altLang="zh-CN" sz="2800" b="0" i="1" smtClean="0">
                          <a:latin typeface="Cambria Math" panose="02040503050406030204" pitchFamily="18" charset="0"/>
                        </a:rPr>
                        <m:t>+</m:t>
                      </m:r>
                      <m:sSubSup>
                        <m:sSubSupPr>
                          <m:ctrlPr>
                            <a:rPr lang="en-US" altLang="zh-CN" sz="2800" b="0" i="1" smtClean="0">
                              <a:latin typeface="Cambria Math" panose="02040503050406030204" pitchFamily="18" charset="0"/>
                            </a:rPr>
                          </m:ctrlPr>
                        </m:sSubSupPr>
                        <m:e>
                          <m:r>
                            <a:rPr lang="en-US" altLang="zh-CN" sz="2800" b="0" i="1" smtClean="0">
                              <a:latin typeface="Cambria Math" panose="02040503050406030204" pitchFamily="18" charset="0"/>
                            </a:rPr>
                            <m:t>𝑎</m:t>
                          </m:r>
                        </m:e>
                        <m:sub>
                          <m:r>
                            <a:rPr lang="en-US" altLang="zh-CN" sz="2800" b="0" i="1" smtClean="0">
                              <a:latin typeface="Cambria Math" panose="02040503050406030204" pitchFamily="18" charset="0"/>
                            </a:rPr>
                            <m:t>𝑎</m:t>
                          </m:r>
                        </m:sub>
                        <m:sup>
                          <m:r>
                            <a:rPr lang="en-US" altLang="zh-CN" sz="2800" b="0" i="1" smtClean="0">
                              <a:latin typeface="Cambria Math" panose="02040503050406030204" pitchFamily="18" charset="0"/>
                            </a:rPr>
                            <m:t>𝑛</m:t>
                          </m:r>
                        </m:sup>
                      </m:sSubSup>
                      <m:r>
                        <a:rPr lang="en-US" altLang="zh-CN" sz="2800" b="0" i="1" smtClean="0">
                          <a:latin typeface="Cambria Math" panose="02040503050406030204" pitchFamily="18" charset="0"/>
                        </a:rPr>
                        <m:t>=</m:t>
                      </m:r>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𝑎</m:t>
                          </m:r>
                        </m:e>
                        <m:sup>
                          <m:r>
                            <a:rPr lang="en-US" altLang="zh-CN" sz="2800" b="0" i="1" smtClean="0">
                              <a:latin typeface="Cambria Math" panose="02040503050406030204" pitchFamily="18" charset="0"/>
                            </a:rPr>
                            <m:t>𝑡</m:t>
                          </m:r>
                        </m:sup>
                      </m:sSup>
                      <m:r>
                        <a:rPr lang="en-US" altLang="zh-CN" sz="2800" b="0" i="1" smtClean="0">
                          <a:latin typeface="Cambria Math" panose="02040503050406030204" pitchFamily="18" charset="0"/>
                        </a:rPr>
                        <m:t>+</m:t>
                      </m:r>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𝑎</m:t>
                          </m:r>
                        </m:e>
                        <m:sup>
                          <m:r>
                            <a:rPr lang="en-US" altLang="zh-CN" sz="2800" b="0" i="1" smtClean="0">
                              <a:latin typeface="Cambria Math" panose="02040503050406030204" pitchFamily="18" charset="0"/>
                            </a:rPr>
                            <m:t>𝑛</m:t>
                          </m:r>
                        </m:sup>
                      </m:sSup>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𝑎</m:t>
                          </m:r>
                        </m:e>
                        <m:sub>
                          <m:r>
                            <a:rPr lang="en-US" altLang="zh-CN" sz="2800" b="0" i="1" smtClean="0">
                              <a:latin typeface="Cambria Math" panose="02040503050406030204" pitchFamily="18" charset="0"/>
                            </a:rPr>
                            <m:t>𝑐</m:t>
                          </m:r>
                        </m:sub>
                      </m:sSub>
                    </m:oMath>
                  </m:oMathPara>
                </a14:m>
                <a:endParaRPr lang="en-US" altLang="zh-CN" sz="2800" dirty="0"/>
              </a:p>
              <a:p>
                <a:r>
                  <a:rPr lang="zh-CN" altLang="en-US" sz="2800" dirty="0"/>
                  <a:t>本质</a:t>
                </a:r>
                <a:r>
                  <a:rPr lang="zh-CN" altLang="en-US" sz="3200" dirty="0"/>
                  <a:t>：</a:t>
                </a:r>
                <a:r>
                  <a:rPr lang="zh-CN" altLang="en-US" sz="2800" dirty="0"/>
                  <a:t>牵连运动中的旋转运动的作用关系（平动则无科氏加速度）</a:t>
                </a:r>
                <a:endParaRPr lang="en-US" altLang="zh-CN" sz="2800" dirty="0"/>
              </a:p>
              <a:p>
                <a:r>
                  <a:rPr lang="zh-CN" altLang="en-US" sz="2800" dirty="0"/>
                  <a:t>方向：叉乘右手法则：相对速度方向逆时针旋转</a:t>
                </a:r>
                <a:r>
                  <a:rPr lang="en-US" altLang="zh-CN" sz="2800" dirty="0"/>
                  <a:t>90</a:t>
                </a:r>
                <a:r>
                  <a:rPr lang="zh-CN" altLang="en-US" sz="2800" dirty="0"/>
                  <a:t>度</a:t>
                </a:r>
                <a:endParaRPr lang="en-US" altLang="zh-CN" sz="2800" dirty="0"/>
              </a:p>
              <a:p>
                <a:r>
                  <a:rPr lang="zh-CN" altLang="en-US" sz="2800" dirty="0"/>
                  <a:t>转动系视角下，坐标方向会变，这是科氏加速度产生的原因。</a:t>
                </a:r>
                <a:endParaRPr lang="en-US" altLang="zh-CN" sz="2800" dirty="0"/>
              </a:p>
              <a:p>
                <a:pPr marL="0" indent="0">
                  <a:buNone/>
                </a:pPr>
                <a:r>
                  <a:rPr lang="zh-CN" altLang="en-US" sz="2000" dirty="0"/>
                  <a:t>注：叉乘得到的结果是一个矢量，满足右手定则。</a:t>
                </a:r>
                <a:endParaRPr lang="en-US" altLang="zh-CN" sz="2000" dirty="0"/>
              </a:p>
              <a:p>
                <a:pPr marL="0" indent="0">
                  <a:buNone/>
                </a:pPr>
                <a:r>
                  <a:rPr lang="zh-CN" altLang="en-US" sz="2000" dirty="0"/>
                  <a:t>角速度关联问题相对于速度关联来讲，往往更容易出错。</a:t>
                </a:r>
                <a:endParaRPr lang="en-US" altLang="zh-CN" sz="2000" dirty="0"/>
              </a:p>
              <a:p>
                <a:pPr marL="0" indent="0">
                  <a:buNone/>
                </a:pPr>
                <a:endParaRPr lang="zh-CN" altLang="en-US" sz="2000" dirty="0"/>
              </a:p>
            </p:txBody>
          </p:sp>
        </mc:Choice>
        <mc:Fallback>
          <p:sp>
            <p:nvSpPr>
              <p:cNvPr id="3" name="内容占位符 2">
                <a:extLst>
                  <a:ext uri="{FF2B5EF4-FFF2-40B4-BE49-F238E27FC236}">
                    <a16:creationId xmlns:a16="http://schemas.microsoft.com/office/drawing/2014/main" id="{6BE3A092-135E-4AC9-BAEE-5CF8B6253844}"/>
                  </a:ext>
                </a:extLst>
              </p:cNvPr>
              <p:cNvSpPr>
                <a:spLocks noGrp="1" noRot="1" noChangeAspect="1" noMove="1" noResize="1" noEditPoints="1" noAdjustHandles="1" noChangeArrowheads="1" noChangeShapeType="1" noTextEdit="1"/>
              </p:cNvSpPr>
              <p:nvPr>
                <p:ph idx="1"/>
              </p:nvPr>
            </p:nvSpPr>
            <p:spPr>
              <a:blipFill>
                <a:blip r:embed="rId2"/>
                <a:stretch>
                  <a:fillRect l="-387"/>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D4BFC380-5AD7-4A54-9A0A-F866D01D5FE0}"/>
              </a:ext>
            </a:extLst>
          </p:cNvPr>
          <p:cNvSpPr>
            <a:spLocks noGrp="1"/>
          </p:cNvSpPr>
          <p:nvPr>
            <p:ph type="dt" sz="half" idx="10"/>
          </p:nvPr>
        </p:nvSpPr>
        <p:spPr/>
        <p:txBody>
          <a:bodyPr/>
          <a:lstStyle/>
          <a:p>
            <a:pPr rtl="0"/>
            <a:fld id="{F24FFC25-0C05-49C8-B150-3CF6B89B5C55}" type="datetime1">
              <a:rPr lang="zh-CN" altLang="en-US" smtClean="0"/>
              <a:t>2020/12/19</a:t>
            </a:fld>
            <a:endParaRPr lang="en-US" dirty="0"/>
          </a:p>
        </p:txBody>
      </p:sp>
    </p:spTree>
    <p:extLst>
      <p:ext uri="{BB962C8B-B14F-4D97-AF65-F5344CB8AC3E}">
        <p14:creationId xmlns:p14="http://schemas.microsoft.com/office/powerpoint/2010/main" val="90385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4D5343-EE99-4461-8BE3-77FA439C3A3E}"/>
              </a:ext>
            </a:extLst>
          </p:cNvPr>
          <p:cNvSpPr>
            <a:spLocks noGrp="1"/>
          </p:cNvSpPr>
          <p:nvPr>
            <p:ph type="title"/>
          </p:nvPr>
        </p:nvSpPr>
        <p:spPr/>
        <p:txBody>
          <a:bodyPr/>
          <a:lstStyle/>
          <a:p>
            <a:r>
              <a:rPr lang="zh-CN" altLang="en-US" dirty="0"/>
              <a:t>例 火车以</a:t>
            </a:r>
            <a:r>
              <a:rPr lang="en-US" altLang="zh-CN" dirty="0"/>
              <a:t>u</a:t>
            </a:r>
            <a:r>
              <a:rPr lang="zh-CN" altLang="en-US" dirty="0"/>
              <a:t>匀速自南向北沿子午线行驶，考虑地球自转。 设火车质量为</a:t>
            </a:r>
            <a:r>
              <a:rPr lang="en-US" altLang="zh-CN" dirty="0"/>
              <a:t>2</a:t>
            </a:r>
            <a:r>
              <a:rPr lang="zh-CN" altLang="en-US" dirty="0"/>
              <a:t>*</a:t>
            </a:r>
            <a:r>
              <a:rPr lang="en-US" altLang="zh-CN" dirty="0"/>
              <a:t>10^5kg</a:t>
            </a:r>
            <a:r>
              <a:rPr lang="zh-CN" altLang="en-US" dirty="0"/>
              <a:t>，在北京地区，北纬</a:t>
            </a:r>
            <a:r>
              <a:rPr lang="en-US" altLang="zh-CN" dirty="0"/>
              <a:t>400</a:t>
            </a:r>
            <a:r>
              <a:rPr lang="zh-CN" altLang="en-US" dirty="0"/>
              <a:t>时对轨道的侧向压力。 </a:t>
            </a:r>
          </a:p>
        </p:txBody>
      </p:sp>
      <p:pic>
        <p:nvPicPr>
          <p:cNvPr id="6" name="内容占位符 5">
            <a:extLst>
              <a:ext uri="{FF2B5EF4-FFF2-40B4-BE49-F238E27FC236}">
                <a16:creationId xmlns:a16="http://schemas.microsoft.com/office/drawing/2014/main" id="{E5DB7D98-09E7-42A3-A542-C62C5DEB9ADE}"/>
              </a:ext>
            </a:extLst>
          </p:cNvPr>
          <p:cNvPicPr>
            <a:picLocks noGrp="1" noChangeAspect="1"/>
          </p:cNvPicPr>
          <p:nvPr>
            <p:ph idx="1"/>
          </p:nvPr>
        </p:nvPicPr>
        <p:blipFill>
          <a:blip r:embed="rId2"/>
          <a:stretch>
            <a:fillRect/>
          </a:stretch>
        </p:blipFill>
        <p:spPr>
          <a:xfrm>
            <a:off x="746665" y="2785676"/>
            <a:ext cx="2813305" cy="1188720"/>
          </a:xfrm>
        </p:spPr>
      </p:pic>
      <p:sp>
        <p:nvSpPr>
          <p:cNvPr id="4" name="日期占位符 3">
            <a:extLst>
              <a:ext uri="{FF2B5EF4-FFF2-40B4-BE49-F238E27FC236}">
                <a16:creationId xmlns:a16="http://schemas.microsoft.com/office/drawing/2014/main" id="{5DD9B775-C670-4DEB-9B18-9237C36C19C7}"/>
              </a:ext>
            </a:extLst>
          </p:cNvPr>
          <p:cNvSpPr>
            <a:spLocks noGrp="1"/>
          </p:cNvSpPr>
          <p:nvPr>
            <p:ph type="dt" sz="half" idx="10"/>
          </p:nvPr>
        </p:nvSpPr>
        <p:spPr/>
        <p:txBody>
          <a:bodyPr/>
          <a:lstStyle/>
          <a:p>
            <a:pPr rtl="0"/>
            <a:fld id="{F24FFC25-0C05-49C8-B150-3CF6B89B5C55}" type="datetime1">
              <a:rPr lang="zh-CN" altLang="en-US" smtClean="0"/>
              <a:t>2020/12/20</a:t>
            </a:fld>
            <a:endParaRPr lang="en-US" dirty="0"/>
          </a:p>
        </p:txBody>
      </p:sp>
      <p:pic>
        <p:nvPicPr>
          <p:cNvPr id="8" name="图片 7">
            <a:extLst>
              <a:ext uri="{FF2B5EF4-FFF2-40B4-BE49-F238E27FC236}">
                <a16:creationId xmlns:a16="http://schemas.microsoft.com/office/drawing/2014/main" id="{DF45FF2D-F8A8-4A38-B7E9-9A0451F04D40}"/>
              </a:ext>
            </a:extLst>
          </p:cNvPr>
          <p:cNvPicPr>
            <a:picLocks noChangeAspect="1"/>
          </p:cNvPicPr>
          <p:nvPr/>
        </p:nvPicPr>
        <p:blipFill>
          <a:blip r:embed="rId3"/>
          <a:stretch>
            <a:fillRect/>
          </a:stretch>
        </p:blipFill>
        <p:spPr>
          <a:xfrm>
            <a:off x="1005771" y="4869196"/>
            <a:ext cx="2097237" cy="998204"/>
          </a:xfrm>
          <a:prstGeom prst="rect">
            <a:avLst/>
          </a:prstGeom>
        </p:spPr>
      </p:pic>
      <p:sp>
        <p:nvSpPr>
          <p:cNvPr id="10" name="文本框 9">
            <a:extLst>
              <a:ext uri="{FF2B5EF4-FFF2-40B4-BE49-F238E27FC236}">
                <a16:creationId xmlns:a16="http://schemas.microsoft.com/office/drawing/2014/main" id="{EFA7821B-0E16-4EB4-9201-2BF179AB7846}"/>
              </a:ext>
            </a:extLst>
          </p:cNvPr>
          <p:cNvSpPr txBox="1"/>
          <p:nvPr/>
        </p:nvSpPr>
        <p:spPr>
          <a:xfrm>
            <a:off x="581192" y="2324011"/>
            <a:ext cx="6096000" cy="461665"/>
          </a:xfrm>
          <a:prstGeom prst="rect">
            <a:avLst/>
          </a:prstGeom>
          <a:noFill/>
        </p:spPr>
        <p:txBody>
          <a:bodyPr wrap="square">
            <a:spAutoFit/>
          </a:bodyPr>
          <a:lstStyle/>
          <a:p>
            <a:r>
              <a:rPr lang="zh-CN" altLang="en-US" sz="2400" b="1" dirty="0"/>
              <a:t>以地球为动系研究火车</a:t>
            </a:r>
          </a:p>
        </p:txBody>
      </p:sp>
      <p:pic>
        <p:nvPicPr>
          <p:cNvPr id="12" name="图片 11">
            <a:extLst>
              <a:ext uri="{FF2B5EF4-FFF2-40B4-BE49-F238E27FC236}">
                <a16:creationId xmlns:a16="http://schemas.microsoft.com/office/drawing/2014/main" id="{4F9C32BF-A85E-4554-91F2-0267B5E9FB1F}"/>
              </a:ext>
            </a:extLst>
          </p:cNvPr>
          <p:cNvPicPr>
            <a:picLocks noChangeAspect="1"/>
          </p:cNvPicPr>
          <p:nvPr/>
        </p:nvPicPr>
        <p:blipFill>
          <a:blip r:embed="rId4"/>
          <a:stretch>
            <a:fillRect/>
          </a:stretch>
        </p:blipFill>
        <p:spPr>
          <a:xfrm>
            <a:off x="5050927" y="3994736"/>
            <a:ext cx="3252529" cy="659150"/>
          </a:xfrm>
          <a:prstGeom prst="rect">
            <a:avLst/>
          </a:prstGeom>
        </p:spPr>
      </p:pic>
      <p:pic>
        <p:nvPicPr>
          <p:cNvPr id="14" name="图片 13">
            <a:extLst>
              <a:ext uri="{FF2B5EF4-FFF2-40B4-BE49-F238E27FC236}">
                <a16:creationId xmlns:a16="http://schemas.microsoft.com/office/drawing/2014/main" id="{68FD6176-9959-42C0-8916-A96444AABF85}"/>
              </a:ext>
            </a:extLst>
          </p:cNvPr>
          <p:cNvPicPr>
            <a:picLocks noChangeAspect="1"/>
          </p:cNvPicPr>
          <p:nvPr/>
        </p:nvPicPr>
        <p:blipFill>
          <a:blip r:embed="rId5"/>
          <a:stretch>
            <a:fillRect/>
          </a:stretch>
        </p:blipFill>
        <p:spPr>
          <a:xfrm>
            <a:off x="8303456" y="2554842"/>
            <a:ext cx="3514732" cy="3083957"/>
          </a:xfrm>
          <a:prstGeom prst="rect">
            <a:avLst/>
          </a:prstGeom>
        </p:spPr>
      </p:pic>
      <p:cxnSp>
        <p:nvCxnSpPr>
          <p:cNvPr id="16" name="连接符: 曲线 15">
            <a:extLst>
              <a:ext uri="{FF2B5EF4-FFF2-40B4-BE49-F238E27FC236}">
                <a16:creationId xmlns:a16="http://schemas.microsoft.com/office/drawing/2014/main" id="{58A265FD-023E-40DE-B9BB-67A1810C6D6C}"/>
              </a:ext>
            </a:extLst>
          </p:cNvPr>
          <p:cNvCxnSpPr>
            <a:cxnSpLocks/>
            <a:stCxn id="6" idx="3"/>
            <a:endCxn id="8" idx="3"/>
          </p:cNvCxnSpPr>
          <p:nvPr/>
        </p:nvCxnSpPr>
        <p:spPr>
          <a:xfrm flipH="1">
            <a:off x="3103008" y="3380036"/>
            <a:ext cx="456962" cy="1988262"/>
          </a:xfrm>
          <a:prstGeom prst="curvedConnector3">
            <a:avLst>
              <a:gd name="adj1" fmla="val -5002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689B2562-4647-4A1F-8F57-437CED702373}"/>
              </a:ext>
            </a:extLst>
          </p:cNvPr>
          <p:cNvCxnSpPr>
            <a:cxnSpLocks/>
          </p:cNvCxnSpPr>
          <p:nvPr/>
        </p:nvCxnSpPr>
        <p:spPr>
          <a:xfrm>
            <a:off x="3888545" y="4378240"/>
            <a:ext cx="12976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59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FBA2D7-115A-4BE1-8A19-67293E6D6DA1}"/>
              </a:ext>
            </a:extLst>
          </p:cNvPr>
          <p:cNvSpPr>
            <a:spLocks noGrp="1"/>
          </p:cNvSpPr>
          <p:nvPr>
            <p:ph type="title"/>
          </p:nvPr>
        </p:nvSpPr>
        <p:spPr/>
        <p:txBody>
          <a:bodyPr/>
          <a:lstStyle/>
          <a:p>
            <a:r>
              <a:rPr lang="zh-CN" altLang="en-US" dirty="0"/>
              <a:t>质心定理</a:t>
            </a:r>
          </a:p>
        </p:txBody>
      </p:sp>
      <p:sp>
        <p:nvSpPr>
          <p:cNvPr id="3" name="内容占位符 2">
            <a:extLst>
              <a:ext uri="{FF2B5EF4-FFF2-40B4-BE49-F238E27FC236}">
                <a16:creationId xmlns:a16="http://schemas.microsoft.com/office/drawing/2014/main" id="{4E47C1CD-314E-4E50-A605-5F3669500F71}"/>
              </a:ext>
            </a:extLst>
          </p:cNvPr>
          <p:cNvSpPr>
            <a:spLocks noGrp="1"/>
          </p:cNvSpPr>
          <p:nvPr>
            <p:ph idx="1"/>
          </p:nvPr>
        </p:nvSpPr>
        <p:spPr/>
        <p:txBody>
          <a:bodyPr>
            <a:normAutofit/>
          </a:bodyPr>
          <a:lstStyle/>
          <a:p>
            <a:r>
              <a:rPr lang="zh-CN" altLang="en-US" sz="2000" dirty="0"/>
              <a:t>相互作用关系的对称性：内力系统的相互作用可以抵消</a:t>
            </a:r>
            <a:r>
              <a:rPr lang="en-US" altLang="zh-CN" sz="2000" dirty="0"/>
              <a:t>——</a:t>
            </a:r>
            <a:r>
              <a:rPr lang="zh-CN" altLang="en-US" sz="2000" dirty="0"/>
              <a:t>质点系动量守恒</a:t>
            </a:r>
            <a:r>
              <a:rPr lang="en-US" altLang="zh-CN" sz="2000" dirty="0"/>
              <a:t>——</a:t>
            </a:r>
            <a:r>
              <a:rPr lang="zh-CN" altLang="en-US" sz="2000" dirty="0"/>
              <a:t>系统对象的选取</a:t>
            </a:r>
            <a:endParaRPr lang="en-US" altLang="zh-CN" sz="2000" dirty="0"/>
          </a:p>
          <a:p>
            <a:r>
              <a:rPr lang="zh-CN" altLang="en-US" sz="2000" dirty="0"/>
              <a:t>质心相当于多对象的对称中心，是所有内在作用关系的综和</a:t>
            </a:r>
            <a:endParaRPr lang="en-US" altLang="zh-CN" sz="2000" dirty="0"/>
          </a:p>
          <a:p>
            <a:r>
              <a:rPr lang="zh-CN" altLang="en-US" sz="2000" dirty="0"/>
              <a:t>刚体上质点的相对作用关系稳定，因而常常可以利用质心定律大量简化问题的分析过程</a:t>
            </a:r>
            <a:endParaRPr lang="en-US" altLang="zh-CN" sz="2000" dirty="0"/>
          </a:p>
          <a:p>
            <a:r>
              <a:rPr lang="zh-CN" altLang="en-US" sz="2000" dirty="0"/>
              <a:t>质心运用的关键在于对系统的选取，质点系最终转化为质心分析</a:t>
            </a:r>
          </a:p>
        </p:txBody>
      </p:sp>
      <p:sp>
        <p:nvSpPr>
          <p:cNvPr id="4" name="日期占位符 3">
            <a:extLst>
              <a:ext uri="{FF2B5EF4-FFF2-40B4-BE49-F238E27FC236}">
                <a16:creationId xmlns:a16="http://schemas.microsoft.com/office/drawing/2014/main" id="{8FE5BA8D-07EC-4F70-8FFC-5C66C3855B59}"/>
              </a:ext>
            </a:extLst>
          </p:cNvPr>
          <p:cNvSpPr>
            <a:spLocks noGrp="1"/>
          </p:cNvSpPr>
          <p:nvPr>
            <p:ph type="dt" sz="half" idx="10"/>
          </p:nvPr>
        </p:nvSpPr>
        <p:spPr/>
        <p:txBody>
          <a:bodyPr/>
          <a:lstStyle/>
          <a:p>
            <a:pPr rtl="0"/>
            <a:fld id="{F24FFC25-0C05-49C8-B150-3CF6B89B5C55}" type="datetime1">
              <a:rPr lang="zh-CN" altLang="en-US" smtClean="0"/>
              <a:t>2020/12/19</a:t>
            </a:fld>
            <a:endParaRPr lang="en-US" dirty="0"/>
          </a:p>
        </p:txBody>
      </p:sp>
    </p:spTree>
    <p:extLst>
      <p:ext uri="{BB962C8B-B14F-4D97-AF65-F5344CB8AC3E}">
        <p14:creationId xmlns:p14="http://schemas.microsoft.com/office/powerpoint/2010/main" val="63319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9CE008-3B47-46A4-A51C-D18BD88CB1D5}"/>
              </a:ext>
            </a:extLst>
          </p:cNvPr>
          <p:cNvSpPr>
            <a:spLocks noGrp="1"/>
          </p:cNvSpPr>
          <p:nvPr>
            <p:ph type="title"/>
          </p:nvPr>
        </p:nvSpPr>
        <p:spPr>
          <a:xfrm>
            <a:off x="581192" y="806985"/>
            <a:ext cx="11029616" cy="1198278"/>
          </a:xfrm>
        </p:spPr>
        <p:txBody>
          <a:bodyPr>
            <a:normAutofit fontScale="90000"/>
          </a:bodyPr>
          <a:lstStyle/>
          <a:p>
            <a:br>
              <a:rPr lang="en-US" altLang="zh-CN" sz="3200" dirty="0"/>
            </a:br>
            <a:br>
              <a:rPr lang="en-US" altLang="zh-CN" sz="3200" dirty="0"/>
            </a:br>
            <a:br>
              <a:rPr lang="en-US" altLang="zh-CN" sz="3200" dirty="0"/>
            </a:br>
            <a:br>
              <a:rPr lang="en-US" altLang="zh-CN" sz="3200" dirty="0"/>
            </a:br>
            <a:br>
              <a:rPr lang="en-US" altLang="zh-CN" sz="3200" dirty="0"/>
            </a:br>
            <a:r>
              <a:rPr lang="zh-CN" altLang="en-US" sz="3200" dirty="0"/>
              <a:t>达伦贝尔原理</a:t>
            </a:r>
          </a:p>
        </p:txBody>
      </p:sp>
      <p:sp>
        <p:nvSpPr>
          <p:cNvPr id="3" name="内容占位符 2">
            <a:extLst>
              <a:ext uri="{FF2B5EF4-FFF2-40B4-BE49-F238E27FC236}">
                <a16:creationId xmlns:a16="http://schemas.microsoft.com/office/drawing/2014/main" id="{E6CA8B19-51B5-42E6-8644-A70503F9CACA}"/>
              </a:ext>
            </a:extLst>
          </p:cNvPr>
          <p:cNvSpPr>
            <a:spLocks noGrp="1"/>
          </p:cNvSpPr>
          <p:nvPr>
            <p:ph idx="1"/>
          </p:nvPr>
        </p:nvSpPr>
        <p:spPr>
          <a:xfrm>
            <a:off x="123972" y="2412955"/>
            <a:ext cx="11029615" cy="4783776"/>
          </a:xfrm>
        </p:spPr>
        <p:txBody>
          <a:bodyPr>
            <a:normAutofit/>
          </a:bodyPr>
          <a:lstStyle/>
          <a:p>
            <a:r>
              <a:rPr lang="zh-CN" altLang="en-US" dirty="0"/>
              <a:t>质点（系）达朗贝尔原理：在质点运动的每一瞬时，作用于质点的主动力、约束力和质点的惯性力在形式上构成一平衡力系。</a:t>
            </a:r>
            <a:endParaRPr lang="en-US" altLang="zh-CN" dirty="0"/>
          </a:p>
          <a:p>
            <a:endParaRPr lang="en-US" altLang="zh-CN" dirty="0"/>
          </a:p>
          <a:p>
            <a:pPr marL="0" indent="0">
              <a:buNone/>
            </a:pPr>
            <a:endParaRPr lang="en-US" altLang="zh-CN" dirty="0"/>
          </a:p>
          <a:p>
            <a:r>
              <a:rPr lang="zh-CN" altLang="en-US" dirty="0"/>
              <a:t>向质心</a:t>
            </a:r>
            <a:r>
              <a:rPr lang="en-US" altLang="zh-CN" dirty="0"/>
              <a:t>C</a:t>
            </a:r>
            <a:r>
              <a:rPr lang="zh-CN" altLang="en-US" dirty="0"/>
              <a:t>点简化：平面运动：</a:t>
            </a:r>
            <a:endParaRPr lang="en-US" altLang="zh-CN" dirty="0"/>
          </a:p>
          <a:p>
            <a:r>
              <a:rPr lang="zh-CN" altLang="en-US" dirty="0"/>
              <a:t>质点的惯性力是一个虚假的力。</a:t>
            </a:r>
            <a:endParaRPr lang="en-US" altLang="zh-CN" dirty="0"/>
          </a:p>
          <a:p>
            <a:endParaRPr lang="zh-CN" altLang="en-US" dirty="0"/>
          </a:p>
        </p:txBody>
      </p:sp>
      <p:sp>
        <p:nvSpPr>
          <p:cNvPr id="4" name="日期占位符 3">
            <a:extLst>
              <a:ext uri="{FF2B5EF4-FFF2-40B4-BE49-F238E27FC236}">
                <a16:creationId xmlns:a16="http://schemas.microsoft.com/office/drawing/2014/main" id="{9BDDBC02-1894-49CE-93CA-83119E01DF9D}"/>
              </a:ext>
            </a:extLst>
          </p:cNvPr>
          <p:cNvSpPr>
            <a:spLocks noGrp="1"/>
          </p:cNvSpPr>
          <p:nvPr>
            <p:ph type="dt" sz="half" idx="10"/>
          </p:nvPr>
        </p:nvSpPr>
        <p:spPr/>
        <p:txBody>
          <a:bodyPr/>
          <a:lstStyle/>
          <a:p>
            <a:pPr rtl="0"/>
            <a:fld id="{F24FFC25-0C05-49C8-B150-3CF6B89B5C55}" type="datetime1">
              <a:rPr lang="zh-CN" altLang="en-US" smtClean="0"/>
              <a:t>2020/12/19</a:t>
            </a:fld>
            <a:endParaRPr lang="en-US" dirty="0"/>
          </a:p>
        </p:txBody>
      </p:sp>
      <p:pic>
        <p:nvPicPr>
          <p:cNvPr id="6" name="图片 5">
            <a:extLst>
              <a:ext uri="{FF2B5EF4-FFF2-40B4-BE49-F238E27FC236}">
                <a16:creationId xmlns:a16="http://schemas.microsoft.com/office/drawing/2014/main" id="{FBA7F67A-E00E-4FD8-BFA8-6313BAFE57FD}"/>
              </a:ext>
            </a:extLst>
          </p:cNvPr>
          <p:cNvPicPr>
            <a:picLocks noChangeAspect="1"/>
          </p:cNvPicPr>
          <p:nvPr/>
        </p:nvPicPr>
        <p:blipFill>
          <a:blip r:embed="rId2"/>
          <a:stretch>
            <a:fillRect/>
          </a:stretch>
        </p:blipFill>
        <p:spPr>
          <a:xfrm>
            <a:off x="581192" y="4147550"/>
            <a:ext cx="2128170" cy="499201"/>
          </a:xfrm>
          <a:prstGeom prst="rect">
            <a:avLst/>
          </a:prstGeom>
        </p:spPr>
      </p:pic>
      <p:pic>
        <p:nvPicPr>
          <p:cNvPr id="8" name="图片 7">
            <a:extLst>
              <a:ext uri="{FF2B5EF4-FFF2-40B4-BE49-F238E27FC236}">
                <a16:creationId xmlns:a16="http://schemas.microsoft.com/office/drawing/2014/main" id="{4FC9CFB3-9824-4273-BF84-D5D95883F3EC}"/>
              </a:ext>
            </a:extLst>
          </p:cNvPr>
          <p:cNvPicPr>
            <a:picLocks noChangeAspect="1"/>
          </p:cNvPicPr>
          <p:nvPr/>
        </p:nvPicPr>
        <p:blipFill>
          <a:blip r:embed="rId3"/>
          <a:stretch>
            <a:fillRect/>
          </a:stretch>
        </p:blipFill>
        <p:spPr>
          <a:xfrm>
            <a:off x="3182543" y="4163846"/>
            <a:ext cx="2456237" cy="418083"/>
          </a:xfrm>
          <a:prstGeom prst="rect">
            <a:avLst/>
          </a:prstGeom>
        </p:spPr>
      </p:pic>
      <p:pic>
        <p:nvPicPr>
          <p:cNvPr id="10" name="图片 9">
            <a:extLst>
              <a:ext uri="{FF2B5EF4-FFF2-40B4-BE49-F238E27FC236}">
                <a16:creationId xmlns:a16="http://schemas.microsoft.com/office/drawing/2014/main" id="{19FE09A0-3DEB-4C5E-B02A-F20FC2086169}"/>
              </a:ext>
            </a:extLst>
          </p:cNvPr>
          <p:cNvPicPr>
            <a:picLocks noChangeAspect="1"/>
          </p:cNvPicPr>
          <p:nvPr/>
        </p:nvPicPr>
        <p:blipFill>
          <a:blip r:embed="rId4"/>
          <a:stretch>
            <a:fillRect/>
          </a:stretch>
        </p:blipFill>
        <p:spPr>
          <a:xfrm>
            <a:off x="3182543" y="4804843"/>
            <a:ext cx="3209145" cy="499201"/>
          </a:xfrm>
          <a:prstGeom prst="rect">
            <a:avLst/>
          </a:prstGeom>
        </p:spPr>
      </p:pic>
      <p:pic>
        <p:nvPicPr>
          <p:cNvPr id="12" name="图片 11">
            <a:extLst>
              <a:ext uri="{FF2B5EF4-FFF2-40B4-BE49-F238E27FC236}">
                <a16:creationId xmlns:a16="http://schemas.microsoft.com/office/drawing/2014/main" id="{AC7E7346-9E7D-42D6-8064-F6150509F121}"/>
              </a:ext>
            </a:extLst>
          </p:cNvPr>
          <p:cNvPicPr>
            <a:picLocks noChangeAspect="1"/>
          </p:cNvPicPr>
          <p:nvPr/>
        </p:nvPicPr>
        <p:blipFill>
          <a:blip r:embed="rId5"/>
          <a:stretch>
            <a:fillRect/>
          </a:stretch>
        </p:blipFill>
        <p:spPr>
          <a:xfrm>
            <a:off x="6649482" y="4870186"/>
            <a:ext cx="2123155" cy="513884"/>
          </a:xfrm>
          <a:prstGeom prst="rect">
            <a:avLst/>
          </a:prstGeom>
        </p:spPr>
      </p:pic>
    </p:spTree>
    <p:extLst>
      <p:ext uri="{BB962C8B-B14F-4D97-AF65-F5344CB8AC3E}">
        <p14:creationId xmlns:p14="http://schemas.microsoft.com/office/powerpoint/2010/main" val="1526837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B4889A-3BF6-48BC-9A6F-391E2B4FDDC9}"/>
              </a:ext>
            </a:extLst>
          </p:cNvPr>
          <p:cNvSpPr>
            <a:spLocks noGrp="1"/>
          </p:cNvSpPr>
          <p:nvPr>
            <p:ph type="title"/>
          </p:nvPr>
        </p:nvSpPr>
        <p:spPr/>
        <p:txBody>
          <a:bodyPr/>
          <a:lstStyle/>
          <a:p>
            <a:r>
              <a:rPr lang="zh-CN" altLang="en-US" dirty="0"/>
              <a:t>例 如图所示，匀质圆盘的半径为</a:t>
            </a:r>
            <a:r>
              <a:rPr lang="en-US" altLang="zh-CN" dirty="0"/>
              <a:t>r</a:t>
            </a:r>
            <a:r>
              <a:rPr lang="zh-CN" altLang="en-US" dirty="0"/>
              <a:t>，质量为</a:t>
            </a:r>
            <a:r>
              <a:rPr lang="en-US" altLang="zh-CN" dirty="0"/>
              <a:t>m</a:t>
            </a:r>
            <a:r>
              <a:rPr lang="zh-CN" altLang="en-US" dirty="0"/>
              <a:t>，可 绕水平轴</a:t>
            </a:r>
            <a:r>
              <a:rPr lang="en-US" altLang="zh-CN" dirty="0"/>
              <a:t>O</a:t>
            </a:r>
            <a:r>
              <a:rPr lang="zh-CN" altLang="en-US" dirty="0"/>
              <a:t>转动。突然剪断绳，求此时圆盘的角加 速度和轴承</a:t>
            </a:r>
            <a:r>
              <a:rPr lang="en-US" altLang="zh-CN" dirty="0"/>
              <a:t>O</a:t>
            </a:r>
            <a:r>
              <a:rPr lang="zh-CN" altLang="en-US" dirty="0"/>
              <a:t>处的反力。</a:t>
            </a:r>
          </a:p>
        </p:txBody>
      </p:sp>
      <p:pic>
        <p:nvPicPr>
          <p:cNvPr id="8" name="内容占位符 7">
            <a:extLst>
              <a:ext uri="{FF2B5EF4-FFF2-40B4-BE49-F238E27FC236}">
                <a16:creationId xmlns:a16="http://schemas.microsoft.com/office/drawing/2014/main" id="{0BE7AE66-54E4-4516-8261-6E25431411A7}"/>
              </a:ext>
            </a:extLst>
          </p:cNvPr>
          <p:cNvPicPr>
            <a:picLocks noGrp="1" noChangeAspect="1"/>
          </p:cNvPicPr>
          <p:nvPr>
            <p:ph idx="1"/>
          </p:nvPr>
        </p:nvPicPr>
        <p:blipFill>
          <a:blip r:embed="rId2"/>
          <a:stretch>
            <a:fillRect/>
          </a:stretch>
        </p:blipFill>
        <p:spPr>
          <a:xfrm>
            <a:off x="8734039" y="1888891"/>
            <a:ext cx="2655856" cy="2308361"/>
          </a:xfrm>
        </p:spPr>
      </p:pic>
      <p:sp>
        <p:nvSpPr>
          <p:cNvPr id="4" name="日期占位符 3">
            <a:extLst>
              <a:ext uri="{FF2B5EF4-FFF2-40B4-BE49-F238E27FC236}">
                <a16:creationId xmlns:a16="http://schemas.microsoft.com/office/drawing/2014/main" id="{0CBEDE68-5805-409F-9925-B366D3CDF5A5}"/>
              </a:ext>
            </a:extLst>
          </p:cNvPr>
          <p:cNvSpPr>
            <a:spLocks noGrp="1"/>
          </p:cNvSpPr>
          <p:nvPr>
            <p:ph type="dt" sz="half" idx="10"/>
          </p:nvPr>
        </p:nvSpPr>
        <p:spPr/>
        <p:txBody>
          <a:bodyPr/>
          <a:lstStyle/>
          <a:p>
            <a:pPr rtl="0"/>
            <a:fld id="{F24FFC25-0C05-49C8-B150-3CF6B89B5C55}" type="datetime1">
              <a:rPr lang="zh-CN" altLang="en-US" smtClean="0"/>
              <a:t>2020/12/20</a:t>
            </a:fld>
            <a:endParaRPr lang="en-US" dirty="0"/>
          </a:p>
        </p:txBody>
      </p:sp>
      <p:pic>
        <p:nvPicPr>
          <p:cNvPr id="10" name="图片 9">
            <a:extLst>
              <a:ext uri="{FF2B5EF4-FFF2-40B4-BE49-F238E27FC236}">
                <a16:creationId xmlns:a16="http://schemas.microsoft.com/office/drawing/2014/main" id="{54A436E3-DB19-4845-BDC5-C2A87BFF76B1}"/>
              </a:ext>
            </a:extLst>
          </p:cNvPr>
          <p:cNvPicPr>
            <a:picLocks noChangeAspect="1"/>
          </p:cNvPicPr>
          <p:nvPr/>
        </p:nvPicPr>
        <p:blipFill>
          <a:blip r:embed="rId3"/>
          <a:stretch>
            <a:fillRect/>
          </a:stretch>
        </p:blipFill>
        <p:spPr>
          <a:xfrm>
            <a:off x="8799575" y="4526950"/>
            <a:ext cx="2794176" cy="1896964"/>
          </a:xfrm>
          <a:prstGeom prst="rect">
            <a:avLst/>
          </a:prstGeom>
        </p:spPr>
      </p:pic>
      <p:sp>
        <p:nvSpPr>
          <p:cNvPr id="11" name="箭头: 左弧形 10">
            <a:extLst>
              <a:ext uri="{FF2B5EF4-FFF2-40B4-BE49-F238E27FC236}">
                <a16:creationId xmlns:a16="http://schemas.microsoft.com/office/drawing/2014/main" id="{5E75E69D-3D0A-4F48-AFE6-5ED1527FBBFD}"/>
              </a:ext>
            </a:extLst>
          </p:cNvPr>
          <p:cNvSpPr/>
          <p:nvPr/>
        </p:nvSpPr>
        <p:spPr>
          <a:xfrm>
            <a:off x="7996103" y="2949482"/>
            <a:ext cx="737936" cy="27696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3" name="图片 12">
            <a:extLst>
              <a:ext uri="{FF2B5EF4-FFF2-40B4-BE49-F238E27FC236}">
                <a16:creationId xmlns:a16="http://schemas.microsoft.com/office/drawing/2014/main" id="{BFC2FC2D-9F57-4556-8CBE-3B99F322C06C}"/>
              </a:ext>
            </a:extLst>
          </p:cNvPr>
          <p:cNvPicPr>
            <a:picLocks noChangeAspect="1"/>
          </p:cNvPicPr>
          <p:nvPr/>
        </p:nvPicPr>
        <p:blipFill>
          <a:blip r:embed="rId4"/>
          <a:stretch>
            <a:fillRect/>
          </a:stretch>
        </p:blipFill>
        <p:spPr>
          <a:xfrm>
            <a:off x="298314" y="2252524"/>
            <a:ext cx="3294710" cy="696958"/>
          </a:xfrm>
          <a:prstGeom prst="rect">
            <a:avLst/>
          </a:prstGeom>
        </p:spPr>
      </p:pic>
      <p:pic>
        <p:nvPicPr>
          <p:cNvPr id="15" name="图片 14">
            <a:extLst>
              <a:ext uri="{FF2B5EF4-FFF2-40B4-BE49-F238E27FC236}">
                <a16:creationId xmlns:a16="http://schemas.microsoft.com/office/drawing/2014/main" id="{BD2CFA95-4451-4838-9A1E-72F4C7FDA7FE}"/>
              </a:ext>
            </a:extLst>
          </p:cNvPr>
          <p:cNvPicPr>
            <a:picLocks noChangeAspect="1"/>
          </p:cNvPicPr>
          <p:nvPr/>
        </p:nvPicPr>
        <p:blipFill>
          <a:blip r:embed="rId5"/>
          <a:stretch>
            <a:fillRect/>
          </a:stretch>
        </p:blipFill>
        <p:spPr>
          <a:xfrm>
            <a:off x="298314" y="3039059"/>
            <a:ext cx="2845452" cy="538329"/>
          </a:xfrm>
          <a:prstGeom prst="rect">
            <a:avLst/>
          </a:prstGeom>
        </p:spPr>
      </p:pic>
      <p:pic>
        <p:nvPicPr>
          <p:cNvPr id="17" name="图片 16">
            <a:extLst>
              <a:ext uri="{FF2B5EF4-FFF2-40B4-BE49-F238E27FC236}">
                <a16:creationId xmlns:a16="http://schemas.microsoft.com/office/drawing/2014/main" id="{AF91D070-8DB7-4426-B0FC-CFF77C10DCDC}"/>
              </a:ext>
            </a:extLst>
          </p:cNvPr>
          <p:cNvPicPr>
            <a:picLocks noChangeAspect="1"/>
          </p:cNvPicPr>
          <p:nvPr/>
        </p:nvPicPr>
        <p:blipFill>
          <a:blip r:embed="rId6"/>
          <a:stretch>
            <a:fillRect/>
          </a:stretch>
        </p:blipFill>
        <p:spPr>
          <a:xfrm>
            <a:off x="340446" y="3666965"/>
            <a:ext cx="2845452" cy="711363"/>
          </a:xfrm>
          <a:prstGeom prst="rect">
            <a:avLst/>
          </a:prstGeom>
        </p:spPr>
      </p:pic>
      <p:sp>
        <p:nvSpPr>
          <p:cNvPr id="19" name="文本框 18">
            <a:extLst>
              <a:ext uri="{FF2B5EF4-FFF2-40B4-BE49-F238E27FC236}">
                <a16:creationId xmlns:a16="http://schemas.microsoft.com/office/drawing/2014/main" id="{F1B319A7-C0E5-48FC-89E2-EFCAE87DE0E4}"/>
              </a:ext>
            </a:extLst>
          </p:cNvPr>
          <p:cNvSpPr txBox="1"/>
          <p:nvPr/>
        </p:nvSpPr>
        <p:spPr>
          <a:xfrm>
            <a:off x="340446" y="1863501"/>
            <a:ext cx="6096000" cy="461665"/>
          </a:xfrm>
          <a:prstGeom prst="rect">
            <a:avLst/>
          </a:prstGeom>
          <a:noFill/>
        </p:spPr>
        <p:txBody>
          <a:bodyPr wrap="square">
            <a:spAutoFit/>
          </a:bodyPr>
          <a:lstStyle/>
          <a:p>
            <a:r>
              <a:rPr lang="zh-CN" altLang="en-US" sz="2400" b="1" dirty="0"/>
              <a:t>圆盘定轴转动：</a:t>
            </a:r>
          </a:p>
        </p:txBody>
      </p:sp>
      <p:sp>
        <p:nvSpPr>
          <p:cNvPr id="21" name="文本框 20">
            <a:extLst>
              <a:ext uri="{FF2B5EF4-FFF2-40B4-BE49-F238E27FC236}">
                <a16:creationId xmlns:a16="http://schemas.microsoft.com/office/drawing/2014/main" id="{DCA52C11-6C1D-4FF6-9C12-E870BA095EED}"/>
              </a:ext>
            </a:extLst>
          </p:cNvPr>
          <p:cNvSpPr txBox="1"/>
          <p:nvPr/>
        </p:nvSpPr>
        <p:spPr>
          <a:xfrm>
            <a:off x="340446" y="4526950"/>
            <a:ext cx="6096000" cy="707886"/>
          </a:xfrm>
          <a:prstGeom prst="rect">
            <a:avLst/>
          </a:prstGeom>
          <a:noFill/>
        </p:spPr>
        <p:txBody>
          <a:bodyPr wrap="square">
            <a:spAutoFit/>
          </a:bodyPr>
          <a:lstStyle/>
          <a:p>
            <a:r>
              <a:rPr lang="zh-CN" altLang="en-US" sz="2000" b="1" dirty="0"/>
              <a:t>受力分析，加惯性力</a:t>
            </a:r>
            <a:endParaRPr lang="en-US" altLang="zh-CN" sz="2000" b="1" dirty="0"/>
          </a:p>
          <a:p>
            <a:r>
              <a:rPr lang="zh-CN" altLang="en-US" sz="2000" b="1" dirty="0"/>
              <a:t>和惯性力偶（向转轴简化）：</a:t>
            </a:r>
          </a:p>
        </p:txBody>
      </p:sp>
      <p:pic>
        <p:nvPicPr>
          <p:cNvPr id="23" name="图片 22">
            <a:extLst>
              <a:ext uri="{FF2B5EF4-FFF2-40B4-BE49-F238E27FC236}">
                <a16:creationId xmlns:a16="http://schemas.microsoft.com/office/drawing/2014/main" id="{5D2AFB76-A468-49BA-8591-D75DB1518136}"/>
              </a:ext>
            </a:extLst>
          </p:cNvPr>
          <p:cNvPicPr>
            <a:picLocks noChangeAspect="1"/>
          </p:cNvPicPr>
          <p:nvPr/>
        </p:nvPicPr>
        <p:blipFill>
          <a:blip r:embed="rId7"/>
          <a:stretch>
            <a:fillRect/>
          </a:stretch>
        </p:blipFill>
        <p:spPr>
          <a:xfrm>
            <a:off x="340446" y="5443921"/>
            <a:ext cx="3329825" cy="1136191"/>
          </a:xfrm>
          <a:prstGeom prst="rect">
            <a:avLst/>
          </a:prstGeom>
        </p:spPr>
      </p:pic>
      <p:pic>
        <p:nvPicPr>
          <p:cNvPr id="25" name="图片 24">
            <a:extLst>
              <a:ext uri="{FF2B5EF4-FFF2-40B4-BE49-F238E27FC236}">
                <a16:creationId xmlns:a16="http://schemas.microsoft.com/office/drawing/2014/main" id="{AC5A1DDB-0A8E-40B9-9500-8BACAECD9B56}"/>
              </a:ext>
            </a:extLst>
          </p:cNvPr>
          <p:cNvPicPr>
            <a:picLocks noChangeAspect="1"/>
          </p:cNvPicPr>
          <p:nvPr/>
        </p:nvPicPr>
        <p:blipFill>
          <a:blip r:embed="rId8"/>
          <a:stretch>
            <a:fillRect/>
          </a:stretch>
        </p:blipFill>
        <p:spPr>
          <a:xfrm>
            <a:off x="5780670" y="3308070"/>
            <a:ext cx="1946094" cy="2052520"/>
          </a:xfrm>
          <a:prstGeom prst="rect">
            <a:avLst/>
          </a:prstGeom>
        </p:spPr>
      </p:pic>
      <p:cxnSp>
        <p:nvCxnSpPr>
          <p:cNvPr id="27" name="连接符: 曲线 26">
            <a:extLst>
              <a:ext uri="{FF2B5EF4-FFF2-40B4-BE49-F238E27FC236}">
                <a16:creationId xmlns:a16="http://schemas.microsoft.com/office/drawing/2014/main" id="{720A0AB5-2E11-4FE4-899A-517CE24C7CD9}"/>
              </a:ext>
            </a:extLst>
          </p:cNvPr>
          <p:cNvCxnSpPr>
            <a:cxnSpLocks/>
            <a:stCxn id="13" idx="3"/>
            <a:endCxn id="23" idx="3"/>
          </p:cNvCxnSpPr>
          <p:nvPr/>
        </p:nvCxnSpPr>
        <p:spPr>
          <a:xfrm>
            <a:off x="3593024" y="2601003"/>
            <a:ext cx="77247" cy="3411014"/>
          </a:xfrm>
          <a:prstGeom prst="curvedConnector3">
            <a:avLst>
              <a:gd name="adj1" fmla="val 39593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85F9AFEA-6570-4B5B-99BA-A0685A19A0DD}"/>
              </a:ext>
            </a:extLst>
          </p:cNvPr>
          <p:cNvCxnSpPr>
            <a:cxnSpLocks/>
          </p:cNvCxnSpPr>
          <p:nvPr/>
        </p:nvCxnSpPr>
        <p:spPr>
          <a:xfrm>
            <a:off x="3939610" y="4526950"/>
            <a:ext cx="17755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878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8CB64C-6D1A-4F66-88E5-E2A5CAF053A4}"/>
              </a:ext>
            </a:extLst>
          </p:cNvPr>
          <p:cNvSpPr>
            <a:spLocks noGrp="1"/>
          </p:cNvSpPr>
          <p:nvPr>
            <p:ph type="title"/>
          </p:nvPr>
        </p:nvSpPr>
        <p:spPr/>
        <p:txBody>
          <a:bodyPr/>
          <a:lstStyle/>
          <a:p>
            <a:r>
              <a:rPr lang="zh-CN" altLang="en-US" dirty="0"/>
              <a:t>自由度</a:t>
            </a:r>
          </a:p>
        </p:txBody>
      </p:sp>
      <p:sp>
        <p:nvSpPr>
          <p:cNvPr id="3" name="内容占位符 2">
            <a:extLst>
              <a:ext uri="{FF2B5EF4-FFF2-40B4-BE49-F238E27FC236}">
                <a16:creationId xmlns:a16="http://schemas.microsoft.com/office/drawing/2014/main" id="{82C85670-F225-40EA-9C33-063A7C7F4C19}"/>
              </a:ext>
            </a:extLst>
          </p:cNvPr>
          <p:cNvSpPr>
            <a:spLocks noGrp="1"/>
          </p:cNvSpPr>
          <p:nvPr>
            <p:ph idx="1"/>
          </p:nvPr>
        </p:nvSpPr>
        <p:spPr/>
        <p:txBody>
          <a:bodyPr>
            <a:normAutofit/>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自由度本质上是独立参数的数量，独立参数的总数决定了独立方程的上限</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（线性关系）</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92502D4F-AEBC-433D-A06A-68C2E68D973F}"/>
              </a:ext>
            </a:extLst>
          </p:cNvPr>
          <p:cNvSpPr>
            <a:spLocks noGrp="1"/>
          </p:cNvSpPr>
          <p:nvPr>
            <p:ph type="dt" sz="half" idx="10"/>
          </p:nvPr>
        </p:nvSpPr>
        <p:spPr/>
        <p:txBody>
          <a:bodyPr/>
          <a:lstStyle/>
          <a:p>
            <a:pPr rtl="0"/>
            <a:fld id="{F24FFC25-0C05-49C8-B150-3CF6B89B5C55}" type="datetime1">
              <a:rPr lang="zh-CN" altLang="en-US" smtClean="0"/>
              <a:t>2020/12/19</a:t>
            </a:fld>
            <a:endParaRPr lang="en-US" dirty="0"/>
          </a:p>
        </p:txBody>
      </p:sp>
    </p:spTree>
    <p:extLst>
      <p:ext uri="{BB962C8B-B14F-4D97-AF65-F5344CB8AC3E}">
        <p14:creationId xmlns:p14="http://schemas.microsoft.com/office/powerpoint/2010/main" val="2345532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73116-5DFE-458F-875F-90F059E88DEE}"/>
              </a:ext>
            </a:extLst>
          </p:cNvPr>
          <p:cNvSpPr>
            <a:spLocks noGrp="1"/>
          </p:cNvSpPr>
          <p:nvPr>
            <p:ph type="title"/>
          </p:nvPr>
        </p:nvSpPr>
        <p:spPr/>
        <p:txBody>
          <a:bodyPr/>
          <a:lstStyle/>
          <a:p>
            <a:r>
              <a:rPr lang="zh-CN" altLang="en-US" dirty="0"/>
              <a:t>虚位移原理</a:t>
            </a:r>
          </a:p>
        </p:txBody>
      </p:sp>
      <p:sp>
        <p:nvSpPr>
          <p:cNvPr id="3" name="内容占位符 2">
            <a:extLst>
              <a:ext uri="{FF2B5EF4-FFF2-40B4-BE49-F238E27FC236}">
                <a16:creationId xmlns:a16="http://schemas.microsoft.com/office/drawing/2014/main" id="{62DEBC71-4290-4F48-BDDE-418F5E248A9F}"/>
              </a:ext>
            </a:extLst>
          </p:cNvPr>
          <p:cNvSpPr>
            <a:spLocks noGrp="1"/>
          </p:cNvSpPr>
          <p:nvPr>
            <p:ph idx="1"/>
          </p:nvPr>
        </p:nvSpPr>
        <p:spPr/>
        <p:txBody>
          <a:bodyPr/>
          <a:lstStyle/>
          <a:p>
            <a:r>
              <a:rPr lang="zh-CN" altLang="en-US" dirty="0"/>
              <a:t>基本假设：无限小则近于无。</a:t>
            </a:r>
            <a:endParaRPr lang="en-US" altLang="zh-CN" dirty="0"/>
          </a:p>
          <a:p>
            <a:r>
              <a:rPr lang="zh-CN" altLang="en-US" dirty="0"/>
              <a:t>虚位移方向与瞬时速度方向相同，角位移只影响线位移大小，不影响其方向。（虚位移方程）</a:t>
            </a:r>
            <a:endParaRPr lang="en-US" altLang="zh-CN" dirty="0"/>
          </a:p>
          <a:p>
            <a:r>
              <a:rPr lang="zh-CN" altLang="en-US" dirty="0"/>
              <a:t>虚位移：质点或质点系（包括刚体），在某瞬时为约束所容许的任何无限小的位 移（包括角位移）。</a:t>
            </a:r>
            <a:endParaRPr lang="en-US" altLang="zh-CN" dirty="0"/>
          </a:p>
          <a:p>
            <a:r>
              <a:rPr lang="zh-CN" altLang="en-US" dirty="0"/>
              <a:t>虚位移原理：如果质点系受到双面、理想约束，则静止的质点系在给定位置上 保持平衡的必要且充分条件是：所有作用在质点系上的主动力在该位置的任何 虚位移上所做元功之和等于零（虚功方程）。</a:t>
            </a:r>
            <a:endParaRPr lang="en-US" altLang="zh-CN" dirty="0"/>
          </a:p>
          <a:p>
            <a:r>
              <a:rPr lang="zh-CN" altLang="en-US" dirty="0"/>
              <a:t>实际上是引用了动力学的分析方法，将物体之间的作用关系化作其中的虚位移参量。虚位移概念是独立变量作用关系的一个体现。</a:t>
            </a:r>
            <a:endParaRPr lang="en-US" altLang="zh-CN" dirty="0"/>
          </a:p>
          <a:p>
            <a:pPr marL="0" indent="0">
              <a:buNone/>
            </a:pPr>
            <a:r>
              <a:rPr lang="zh-CN" altLang="en-US" dirty="0"/>
              <a:t>注：约束在物体间的作用关系中起到限制条件的作用</a:t>
            </a:r>
          </a:p>
        </p:txBody>
      </p:sp>
      <p:sp>
        <p:nvSpPr>
          <p:cNvPr id="4" name="日期占位符 3">
            <a:extLst>
              <a:ext uri="{FF2B5EF4-FFF2-40B4-BE49-F238E27FC236}">
                <a16:creationId xmlns:a16="http://schemas.microsoft.com/office/drawing/2014/main" id="{3C9D9226-B872-49B6-92CA-FD93461EE12F}"/>
              </a:ext>
            </a:extLst>
          </p:cNvPr>
          <p:cNvSpPr>
            <a:spLocks noGrp="1"/>
          </p:cNvSpPr>
          <p:nvPr>
            <p:ph type="dt" sz="half" idx="10"/>
          </p:nvPr>
        </p:nvSpPr>
        <p:spPr/>
        <p:txBody>
          <a:bodyPr/>
          <a:lstStyle/>
          <a:p>
            <a:pPr rtl="0"/>
            <a:fld id="{F24FFC25-0C05-49C8-B150-3CF6B89B5C55}" type="datetime1">
              <a:rPr lang="zh-CN" altLang="en-US" smtClean="0"/>
              <a:t>2020/12/20</a:t>
            </a:fld>
            <a:endParaRPr lang="en-US" dirty="0"/>
          </a:p>
        </p:txBody>
      </p:sp>
    </p:spTree>
    <p:extLst>
      <p:ext uri="{BB962C8B-B14F-4D97-AF65-F5344CB8AC3E}">
        <p14:creationId xmlns:p14="http://schemas.microsoft.com/office/powerpoint/2010/main" val="486708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4AFB1D-F295-4975-BFE6-909F7C8C6A20}"/>
              </a:ext>
            </a:extLst>
          </p:cNvPr>
          <p:cNvSpPr>
            <a:spLocks noGrp="1"/>
          </p:cNvSpPr>
          <p:nvPr>
            <p:ph type="title"/>
          </p:nvPr>
        </p:nvSpPr>
        <p:spPr/>
        <p:txBody>
          <a:bodyPr/>
          <a:lstStyle/>
          <a:p>
            <a:r>
              <a:rPr lang="zh-CN" altLang="en-US" dirty="0"/>
              <a:t>例题：如图所示滑块连杆机构，已知 </a:t>
            </a:r>
            <a:r>
              <a:rPr lang="en-US" altLang="zh-CN" dirty="0"/>
              <a:t>OA=r</a:t>
            </a:r>
            <a:r>
              <a:rPr lang="zh-CN" altLang="en-US" dirty="0"/>
              <a:t>，力偶 矩 </a:t>
            </a:r>
            <a:r>
              <a:rPr lang="en-US" altLang="zh-CN" dirty="0"/>
              <a:t>M</a:t>
            </a:r>
            <a:r>
              <a:rPr lang="zh-CN" altLang="en-US" dirty="0"/>
              <a:t>，求平衡时力 </a:t>
            </a:r>
            <a:r>
              <a:rPr lang="en-US" altLang="zh-CN" dirty="0"/>
              <a:t>F </a:t>
            </a:r>
            <a:r>
              <a:rPr lang="zh-CN" altLang="en-US" dirty="0"/>
              <a:t>与 </a:t>
            </a:r>
            <a:r>
              <a:rPr lang="en-US" altLang="zh-CN" dirty="0"/>
              <a:t>M </a:t>
            </a:r>
            <a:r>
              <a:rPr lang="zh-CN" altLang="en-US" dirty="0"/>
              <a:t>之间的大小关系。</a:t>
            </a:r>
          </a:p>
        </p:txBody>
      </p:sp>
      <p:pic>
        <p:nvPicPr>
          <p:cNvPr id="6" name="内容占位符 5">
            <a:extLst>
              <a:ext uri="{FF2B5EF4-FFF2-40B4-BE49-F238E27FC236}">
                <a16:creationId xmlns:a16="http://schemas.microsoft.com/office/drawing/2014/main" id="{761DE37D-3522-49CB-B878-D65565C5F071}"/>
              </a:ext>
            </a:extLst>
          </p:cNvPr>
          <p:cNvPicPr>
            <a:picLocks noGrp="1" noChangeAspect="1"/>
          </p:cNvPicPr>
          <p:nvPr>
            <p:ph idx="1"/>
          </p:nvPr>
        </p:nvPicPr>
        <p:blipFill>
          <a:blip r:embed="rId2"/>
          <a:stretch>
            <a:fillRect/>
          </a:stretch>
        </p:blipFill>
        <p:spPr>
          <a:xfrm>
            <a:off x="7920449" y="1607130"/>
            <a:ext cx="3077971" cy="2187826"/>
          </a:xfrm>
        </p:spPr>
      </p:pic>
      <p:sp>
        <p:nvSpPr>
          <p:cNvPr id="4" name="日期占位符 3">
            <a:extLst>
              <a:ext uri="{FF2B5EF4-FFF2-40B4-BE49-F238E27FC236}">
                <a16:creationId xmlns:a16="http://schemas.microsoft.com/office/drawing/2014/main" id="{527644BC-2DC6-478F-9F67-AE3AAEAAE5F4}"/>
              </a:ext>
            </a:extLst>
          </p:cNvPr>
          <p:cNvSpPr>
            <a:spLocks noGrp="1"/>
          </p:cNvSpPr>
          <p:nvPr>
            <p:ph type="dt" sz="half" idx="10"/>
          </p:nvPr>
        </p:nvSpPr>
        <p:spPr/>
        <p:txBody>
          <a:bodyPr/>
          <a:lstStyle/>
          <a:p>
            <a:pPr rtl="0"/>
            <a:fld id="{F24FFC25-0C05-49C8-B150-3CF6B89B5C55}" type="datetime1">
              <a:rPr lang="zh-CN" altLang="en-US" smtClean="0"/>
              <a:t>2020/12/20</a:t>
            </a:fld>
            <a:endParaRPr lang="en-US" dirty="0"/>
          </a:p>
        </p:txBody>
      </p:sp>
      <p:pic>
        <p:nvPicPr>
          <p:cNvPr id="8" name="图片 7">
            <a:extLst>
              <a:ext uri="{FF2B5EF4-FFF2-40B4-BE49-F238E27FC236}">
                <a16:creationId xmlns:a16="http://schemas.microsoft.com/office/drawing/2014/main" id="{D2A515AC-1360-475D-B035-B75A8097B0F8}"/>
              </a:ext>
            </a:extLst>
          </p:cNvPr>
          <p:cNvPicPr>
            <a:picLocks noChangeAspect="1"/>
          </p:cNvPicPr>
          <p:nvPr/>
        </p:nvPicPr>
        <p:blipFill rotWithShape="1">
          <a:blip r:embed="rId3"/>
          <a:srcRect b="3430"/>
          <a:stretch/>
        </p:blipFill>
        <p:spPr>
          <a:xfrm>
            <a:off x="7920449" y="4255459"/>
            <a:ext cx="3186687" cy="2270387"/>
          </a:xfrm>
          <a:prstGeom prst="rect">
            <a:avLst/>
          </a:prstGeom>
        </p:spPr>
      </p:pic>
      <p:pic>
        <p:nvPicPr>
          <p:cNvPr id="10" name="图片 9">
            <a:extLst>
              <a:ext uri="{FF2B5EF4-FFF2-40B4-BE49-F238E27FC236}">
                <a16:creationId xmlns:a16="http://schemas.microsoft.com/office/drawing/2014/main" id="{09086257-1FBF-4229-B4AD-23CC6FF71E40}"/>
              </a:ext>
            </a:extLst>
          </p:cNvPr>
          <p:cNvPicPr>
            <a:picLocks noChangeAspect="1"/>
          </p:cNvPicPr>
          <p:nvPr/>
        </p:nvPicPr>
        <p:blipFill>
          <a:blip r:embed="rId4"/>
          <a:stretch>
            <a:fillRect/>
          </a:stretch>
        </p:blipFill>
        <p:spPr>
          <a:xfrm>
            <a:off x="581192" y="2117120"/>
            <a:ext cx="3403287" cy="1093913"/>
          </a:xfrm>
          <a:prstGeom prst="rect">
            <a:avLst/>
          </a:prstGeom>
        </p:spPr>
      </p:pic>
      <p:pic>
        <p:nvPicPr>
          <p:cNvPr id="12" name="图片 11">
            <a:extLst>
              <a:ext uri="{FF2B5EF4-FFF2-40B4-BE49-F238E27FC236}">
                <a16:creationId xmlns:a16="http://schemas.microsoft.com/office/drawing/2014/main" id="{82F4520B-3052-4DB0-AF97-A71A023FB7C7}"/>
              </a:ext>
            </a:extLst>
          </p:cNvPr>
          <p:cNvPicPr>
            <a:picLocks noChangeAspect="1"/>
          </p:cNvPicPr>
          <p:nvPr/>
        </p:nvPicPr>
        <p:blipFill>
          <a:blip r:embed="rId5"/>
          <a:stretch>
            <a:fillRect/>
          </a:stretch>
        </p:blipFill>
        <p:spPr>
          <a:xfrm>
            <a:off x="613640" y="3189159"/>
            <a:ext cx="2342155" cy="1529848"/>
          </a:xfrm>
          <a:prstGeom prst="rect">
            <a:avLst/>
          </a:prstGeom>
        </p:spPr>
      </p:pic>
      <p:pic>
        <p:nvPicPr>
          <p:cNvPr id="14" name="图片 13">
            <a:extLst>
              <a:ext uri="{FF2B5EF4-FFF2-40B4-BE49-F238E27FC236}">
                <a16:creationId xmlns:a16="http://schemas.microsoft.com/office/drawing/2014/main" id="{AA0A94E3-95D3-4459-94A8-0685FD8CDA84}"/>
              </a:ext>
            </a:extLst>
          </p:cNvPr>
          <p:cNvPicPr>
            <a:picLocks noChangeAspect="1"/>
          </p:cNvPicPr>
          <p:nvPr/>
        </p:nvPicPr>
        <p:blipFill>
          <a:blip r:embed="rId6"/>
          <a:stretch>
            <a:fillRect/>
          </a:stretch>
        </p:blipFill>
        <p:spPr>
          <a:xfrm>
            <a:off x="467477" y="5699037"/>
            <a:ext cx="3403287" cy="724877"/>
          </a:xfrm>
          <a:prstGeom prst="rect">
            <a:avLst/>
          </a:prstGeom>
        </p:spPr>
      </p:pic>
      <p:pic>
        <p:nvPicPr>
          <p:cNvPr id="16" name="图片 15">
            <a:extLst>
              <a:ext uri="{FF2B5EF4-FFF2-40B4-BE49-F238E27FC236}">
                <a16:creationId xmlns:a16="http://schemas.microsoft.com/office/drawing/2014/main" id="{D5DD6769-9595-41F2-84DB-662D6E99351E}"/>
              </a:ext>
            </a:extLst>
          </p:cNvPr>
          <p:cNvPicPr>
            <a:picLocks noChangeAspect="1"/>
          </p:cNvPicPr>
          <p:nvPr/>
        </p:nvPicPr>
        <p:blipFill>
          <a:blip r:embed="rId7"/>
          <a:stretch>
            <a:fillRect/>
          </a:stretch>
        </p:blipFill>
        <p:spPr>
          <a:xfrm>
            <a:off x="5300235" y="4039763"/>
            <a:ext cx="1545602" cy="927362"/>
          </a:xfrm>
          <a:prstGeom prst="rect">
            <a:avLst/>
          </a:prstGeom>
        </p:spPr>
      </p:pic>
      <p:sp>
        <p:nvSpPr>
          <p:cNvPr id="17" name="箭头: 左弧形 16">
            <a:extLst>
              <a:ext uri="{FF2B5EF4-FFF2-40B4-BE49-F238E27FC236}">
                <a16:creationId xmlns:a16="http://schemas.microsoft.com/office/drawing/2014/main" id="{D3DEF770-FAC2-48A7-ABB6-A5D6B25A7564}"/>
              </a:ext>
            </a:extLst>
          </p:cNvPr>
          <p:cNvSpPr/>
          <p:nvPr/>
        </p:nvSpPr>
        <p:spPr>
          <a:xfrm>
            <a:off x="7160335" y="2998381"/>
            <a:ext cx="445616" cy="27006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2" name="连接符: 曲线 21">
            <a:extLst>
              <a:ext uri="{FF2B5EF4-FFF2-40B4-BE49-F238E27FC236}">
                <a16:creationId xmlns:a16="http://schemas.microsoft.com/office/drawing/2014/main" id="{5E90245F-3F72-4B45-A60F-E1C967221C12}"/>
              </a:ext>
            </a:extLst>
          </p:cNvPr>
          <p:cNvCxnSpPr>
            <a:cxnSpLocks/>
            <a:stCxn id="10" idx="3"/>
            <a:endCxn id="14" idx="3"/>
          </p:cNvCxnSpPr>
          <p:nvPr/>
        </p:nvCxnSpPr>
        <p:spPr>
          <a:xfrm flipH="1">
            <a:off x="3870764" y="2664077"/>
            <a:ext cx="113715" cy="3397399"/>
          </a:xfrm>
          <a:prstGeom prst="curvedConnector3">
            <a:avLst>
              <a:gd name="adj1" fmla="val -201029"/>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CEFB6D62-C32F-4A78-9A22-6E8204CABEFC}"/>
              </a:ext>
            </a:extLst>
          </p:cNvPr>
          <p:cNvCxnSpPr>
            <a:cxnSpLocks/>
          </p:cNvCxnSpPr>
          <p:nvPr/>
        </p:nvCxnSpPr>
        <p:spPr>
          <a:xfrm>
            <a:off x="4181231" y="4503444"/>
            <a:ext cx="10775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822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1CFE6B1-1C8A-4E51-80D6-B36A6D1C5067}"/>
              </a:ext>
            </a:extLst>
          </p:cNvPr>
          <p:cNvSpPr>
            <a:spLocks noGrp="1"/>
          </p:cNvSpPr>
          <p:nvPr>
            <p:ph type="dt" sz="half" idx="10"/>
          </p:nvPr>
        </p:nvSpPr>
        <p:spPr/>
        <p:txBody>
          <a:bodyPr/>
          <a:lstStyle/>
          <a:p>
            <a:pPr rtl="0"/>
            <a:fld id="{F24FFC25-0C05-49C8-B150-3CF6B89B5C55}" type="datetime1">
              <a:rPr lang="zh-CN" altLang="en-US" smtClean="0"/>
              <a:t>2020/12/19</a:t>
            </a:fld>
            <a:endParaRPr lang="en-US" dirty="0"/>
          </a:p>
        </p:txBody>
      </p:sp>
      <p:sp>
        <p:nvSpPr>
          <p:cNvPr id="5" name="矩形: 圆角 4">
            <a:extLst>
              <a:ext uri="{FF2B5EF4-FFF2-40B4-BE49-F238E27FC236}">
                <a16:creationId xmlns:a16="http://schemas.microsoft.com/office/drawing/2014/main" id="{A991B486-BA7C-4635-BD68-C3AF722F3B0A}"/>
              </a:ext>
            </a:extLst>
          </p:cNvPr>
          <p:cNvSpPr/>
          <p:nvPr/>
        </p:nvSpPr>
        <p:spPr>
          <a:xfrm>
            <a:off x="2658835" y="2232242"/>
            <a:ext cx="6874329" cy="20247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3600" dirty="0">
                <a:solidFill>
                  <a:schemeClr val="accent1"/>
                </a:solidFill>
              </a:rPr>
              <a:t>知识框架与要点概述</a:t>
            </a:r>
          </a:p>
        </p:txBody>
      </p:sp>
    </p:spTree>
    <p:extLst>
      <p:ext uri="{BB962C8B-B14F-4D97-AF65-F5344CB8AC3E}">
        <p14:creationId xmlns:p14="http://schemas.microsoft.com/office/powerpoint/2010/main" val="2243807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1CFE6B1-1C8A-4E51-80D6-B36A6D1C5067}"/>
              </a:ext>
            </a:extLst>
          </p:cNvPr>
          <p:cNvSpPr>
            <a:spLocks noGrp="1"/>
          </p:cNvSpPr>
          <p:nvPr>
            <p:ph type="dt" sz="half" idx="10"/>
          </p:nvPr>
        </p:nvSpPr>
        <p:spPr/>
        <p:txBody>
          <a:bodyPr/>
          <a:lstStyle/>
          <a:p>
            <a:pPr rtl="0"/>
            <a:fld id="{F24FFC25-0C05-49C8-B150-3CF6B89B5C55}" type="datetime1">
              <a:rPr lang="zh-CN" altLang="en-US" smtClean="0"/>
              <a:t>2020/12/19</a:t>
            </a:fld>
            <a:endParaRPr lang="en-US" dirty="0"/>
          </a:p>
        </p:txBody>
      </p:sp>
      <p:sp>
        <p:nvSpPr>
          <p:cNvPr id="5" name="矩形: 圆角 4">
            <a:extLst>
              <a:ext uri="{FF2B5EF4-FFF2-40B4-BE49-F238E27FC236}">
                <a16:creationId xmlns:a16="http://schemas.microsoft.com/office/drawing/2014/main" id="{A991B486-BA7C-4635-BD68-C3AF722F3B0A}"/>
              </a:ext>
            </a:extLst>
          </p:cNvPr>
          <p:cNvSpPr/>
          <p:nvPr/>
        </p:nvSpPr>
        <p:spPr>
          <a:xfrm>
            <a:off x="2658835" y="2232242"/>
            <a:ext cx="6874329" cy="20247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3600" dirty="0">
                <a:solidFill>
                  <a:schemeClr val="accent1"/>
                </a:solidFill>
              </a:rPr>
              <a:t>个人的思考与推断</a:t>
            </a:r>
          </a:p>
        </p:txBody>
      </p:sp>
    </p:spTree>
    <p:extLst>
      <p:ext uri="{BB962C8B-B14F-4D97-AF65-F5344CB8AC3E}">
        <p14:creationId xmlns:p14="http://schemas.microsoft.com/office/powerpoint/2010/main" val="240917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E75194-3EB5-487B-9E22-7447071413B8}"/>
              </a:ext>
            </a:extLst>
          </p:cNvPr>
          <p:cNvSpPr>
            <a:spLocks noGrp="1"/>
          </p:cNvSpPr>
          <p:nvPr>
            <p:ph type="title"/>
          </p:nvPr>
        </p:nvSpPr>
        <p:spPr/>
        <p:txBody>
          <a:bodyPr/>
          <a:lstStyle/>
          <a:p>
            <a:r>
              <a:rPr lang="zh-CN" altLang="en-US" dirty="0"/>
              <a:t>关于动静分析方法的转换问题</a:t>
            </a:r>
          </a:p>
        </p:txBody>
      </p:sp>
      <p:sp>
        <p:nvSpPr>
          <p:cNvPr id="3" name="内容占位符 2">
            <a:extLst>
              <a:ext uri="{FF2B5EF4-FFF2-40B4-BE49-F238E27FC236}">
                <a16:creationId xmlns:a16="http://schemas.microsoft.com/office/drawing/2014/main" id="{9B9BAAE2-5D83-41E4-A081-7A5074A46334}"/>
              </a:ext>
            </a:extLst>
          </p:cNvPr>
          <p:cNvSpPr>
            <a:spLocks noGrp="1"/>
          </p:cNvSpPr>
          <p:nvPr>
            <p:ph idx="1"/>
          </p:nvPr>
        </p:nvSpPr>
        <p:spPr/>
        <p:txBody>
          <a:bodyPr/>
          <a:lstStyle/>
          <a:p>
            <a:r>
              <a:rPr lang="zh-CN" altLang="en-US" dirty="0"/>
              <a:t>所有的方程都是对已知参数关系的处理</a:t>
            </a:r>
            <a:endParaRPr lang="en-US" altLang="zh-CN" dirty="0"/>
          </a:p>
          <a:p>
            <a:r>
              <a:rPr lang="zh-CN" altLang="en-US" dirty="0"/>
              <a:t>方程对已知参数的包络程度决定了其完整性，而对包络关系的表达方式则关系到参数关系的精确性和直接性</a:t>
            </a:r>
            <a:endParaRPr lang="en-US" altLang="zh-CN" dirty="0"/>
          </a:p>
          <a:p>
            <a:r>
              <a:rPr lang="zh-CN" altLang="en-US" dirty="0"/>
              <a:t>如虚位移原理，其是对包络关系表达上的转换；而力矩和力偶的引入，则是对潜在参数（相对于初等物理）包络程度的扩大</a:t>
            </a:r>
          </a:p>
        </p:txBody>
      </p:sp>
      <p:sp>
        <p:nvSpPr>
          <p:cNvPr id="4" name="日期占位符 3">
            <a:extLst>
              <a:ext uri="{FF2B5EF4-FFF2-40B4-BE49-F238E27FC236}">
                <a16:creationId xmlns:a16="http://schemas.microsoft.com/office/drawing/2014/main" id="{846986A8-A579-409B-9799-71D1E773702B}"/>
              </a:ext>
            </a:extLst>
          </p:cNvPr>
          <p:cNvSpPr>
            <a:spLocks noGrp="1"/>
          </p:cNvSpPr>
          <p:nvPr>
            <p:ph type="dt" sz="half" idx="10"/>
          </p:nvPr>
        </p:nvSpPr>
        <p:spPr/>
        <p:txBody>
          <a:bodyPr/>
          <a:lstStyle/>
          <a:p>
            <a:pPr rtl="0"/>
            <a:fld id="{F24FFC25-0C05-49C8-B150-3CF6B89B5C55}" type="datetime1">
              <a:rPr lang="zh-CN" altLang="en-US" smtClean="0"/>
              <a:t>2020/12/20</a:t>
            </a:fld>
            <a:endParaRPr lang="en-US" dirty="0"/>
          </a:p>
        </p:txBody>
      </p:sp>
    </p:spTree>
    <p:extLst>
      <p:ext uri="{BB962C8B-B14F-4D97-AF65-F5344CB8AC3E}">
        <p14:creationId xmlns:p14="http://schemas.microsoft.com/office/powerpoint/2010/main" val="371968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E3FF5D-2DBC-474C-BEE2-C4B7B5267175}"/>
              </a:ext>
            </a:extLst>
          </p:cNvPr>
          <p:cNvSpPr>
            <a:spLocks noGrp="1"/>
          </p:cNvSpPr>
          <p:nvPr>
            <p:ph type="title"/>
          </p:nvPr>
        </p:nvSpPr>
        <p:spPr/>
        <p:txBody>
          <a:bodyPr/>
          <a:lstStyle/>
          <a:p>
            <a:r>
              <a:rPr lang="zh-CN" altLang="en-US" dirty="0"/>
              <a:t>论旋转和平移运动的相互独立性</a:t>
            </a:r>
          </a:p>
        </p:txBody>
      </p:sp>
      <p:sp>
        <p:nvSpPr>
          <p:cNvPr id="3" name="内容占位符 2">
            <a:extLst>
              <a:ext uri="{FF2B5EF4-FFF2-40B4-BE49-F238E27FC236}">
                <a16:creationId xmlns:a16="http://schemas.microsoft.com/office/drawing/2014/main" id="{879CCD3D-35C8-4967-9E49-6DD13174B675}"/>
              </a:ext>
            </a:extLst>
          </p:cNvPr>
          <p:cNvSpPr>
            <a:spLocks noGrp="1"/>
          </p:cNvSpPr>
          <p:nvPr>
            <p:ph idx="1"/>
          </p:nvPr>
        </p:nvSpPr>
        <p:spPr/>
        <p:txBody>
          <a:bodyPr>
            <a:normAutofit/>
          </a:bodyPr>
          <a:lstStyle/>
          <a:p>
            <a:pPr indent="266700"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旋转和平移皆为自由度中的一类，但是却在各类分析条件下有着各种或相似而不同，或平行而不重的性质，有的则完全独立，需要分离分解，这与它们本身的相互独立性是息息相关的。</a:t>
            </a:r>
          </a:p>
          <a:p>
            <a:pPr indent="266700"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如果将点定义为三维或二维空间中不占有体积的位置参数</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（拥有三个独立参数的坐标系点）</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可推断出单次位置参数的改变只能表示平移运动。旋转与平移的相对独立性：旋转是宏观上的二维运动（点与点之间的关系不独立），而平移是微观上的一维运动（点与点之间的运动独立（一个点的运动关系的确定需要第二个点的参与）且等价）</a:t>
            </a:r>
          </a:p>
        </p:txBody>
      </p:sp>
      <p:sp>
        <p:nvSpPr>
          <p:cNvPr id="4" name="日期占位符 3">
            <a:extLst>
              <a:ext uri="{FF2B5EF4-FFF2-40B4-BE49-F238E27FC236}">
                <a16:creationId xmlns:a16="http://schemas.microsoft.com/office/drawing/2014/main" id="{AA5129D7-BC18-4265-A00B-8458597478C2}"/>
              </a:ext>
            </a:extLst>
          </p:cNvPr>
          <p:cNvSpPr>
            <a:spLocks noGrp="1"/>
          </p:cNvSpPr>
          <p:nvPr>
            <p:ph type="dt" sz="half" idx="10"/>
          </p:nvPr>
        </p:nvSpPr>
        <p:spPr/>
        <p:txBody>
          <a:bodyPr/>
          <a:lstStyle/>
          <a:p>
            <a:pPr rtl="0"/>
            <a:fld id="{F24FFC25-0C05-49C8-B150-3CF6B89B5C55}" type="datetime1">
              <a:rPr lang="zh-CN" altLang="en-US" smtClean="0"/>
              <a:t>2020/12/19</a:t>
            </a:fld>
            <a:endParaRPr lang="en-US" dirty="0"/>
          </a:p>
        </p:txBody>
      </p:sp>
    </p:spTree>
    <p:extLst>
      <p:ext uri="{BB962C8B-B14F-4D97-AF65-F5344CB8AC3E}">
        <p14:creationId xmlns:p14="http://schemas.microsoft.com/office/powerpoint/2010/main" val="366774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B98493-14FA-4022-BB48-D8E2319B6C94}"/>
              </a:ext>
            </a:extLst>
          </p:cNvPr>
          <p:cNvSpPr>
            <a:spLocks noGrp="1"/>
          </p:cNvSpPr>
          <p:nvPr>
            <p:ph type="title"/>
          </p:nvPr>
        </p:nvSpPr>
        <p:spPr/>
        <p:txBody>
          <a:bodyPr/>
          <a:lstStyle/>
          <a:p>
            <a:r>
              <a:rPr lang="zh-CN" altLang="en-US" dirty="0"/>
              <a:t>论旋转和平移运动的相互独立性</a:t>
            </a:r>
            <a:r>
              <a:rPr lang="en-US" altLang="zh-CN" dirty="0"/>
              <a:t>(</a:t>
            </a:r>
            <a:r>
              <a:rPr lang="zh-CN" altLang="en-US" dirty="0"/>
              <a:t>续）</a:t>
            </a:r>
          </a:p>
        </p:txBody>
      </p:sp>
      <p:sp>
        <p:nvSpPr>
          <p:cNvPr id="3" name="内容占位符 2">
            <a:extLst>
              <a:ext uri="{FF2B5EF4-FFF2-40B4-BE49-F238E27FC236}">
                <a16:creationId xmlns:a16="http://schemas.microsoft.com/office/drawing/2014/main" id="{015E0F12-C22F-4CED-9DE0-ADCA22FBD327}"/>
              </a:ext>
            </a:extLst>
          </p:cNvPr>
          <p:cNvSpPr>
            <a:spLocks noGrp="1"/>
          </p:cNvSpPr>
          <p:nvPr>
            <p:ph idx="1"/>
          </p:nvPr>
        </p:nvSpPr>
        <p:spPr/>
        <p:txBody>
          <a:bodyPr/>
          <a:lstStyle/>
          <a:p>
            <a:pPr indent="266700" algn="just"/>
            <a:r>
              <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rPr>
              <a:t>参考系的选取决定了位置参数的初始状态，而点的数量决定了可用于表达计算的位置参数个数。由极限思想可知，可将平移运动分解为无限小运动的累加，即无数最简单的单向平移运动的组合，而在这种平移运动中，点的单次平移运动的表示最少只需要一个独立的位置参数，其数值改变量即平移运动的始末变化量，而对于旋转运动，在最简单的定轴旋转运动中（非定轴旋转同样是由于其他简单平移运动和简单旋转运动的叠加，同时出现旋转运动和平移运动者一般称为曲线运动），其须至少有两个独立的位置参数，其中一个为相对参考系静止的固定点，用以表征旋转系统本身的位置和旋转点在旋转系中本身的旋转半径，其由旋转点所决定，而旋转点的运动是固定点能够确定的前提，因而在旋转运动不变的前提下，更换固定点是不能改变原有的参数关系的。从旋转点和参考系的角度来看，旋转点解释了固定点与旋转半径的关联，而参考系决定了固定点本身位置参数的关系。这也是为什么在改变参考系时，旋转系中的旋转半径没有变化，而只发生了固定点的位置参数改变；相应的，旋转点也在位置参数上有同等数值上的改变。</a:t>
            </a:r>
          </a:p>
          <a:p>
            <a:pPr indent="266700" algn="just"/>
            <a:r>
              <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rPr>
              <a:t>在实际分析中，没有严格意义上的三维运动。所有的三维运动都是二维和一维运动与一维和二维空间关系的组合和叠加，而二维空间的分析条件下，则相应地可以削减一个空间维度。二维空间条件并没有消除旋转和平移运动的生成土壤，却实现了对实际问题的进一步简化。</a:t>
            </a:r>
          </a:p>
          <a:p>
            <a:endParaRPr lang="zh-CN" altLang="en-US" dirty="0"/>
          </a:p>
        </p:txBody>
      </p:sp>
      <p:sp>
        <p:nvSpPr>
          <p:cNvPr id="4" name="日期占位符 3">
            <a:extLst>
              <a:ext uri="{FF2B5EF4-FFF2-40B4-BE49-F238E27FC236}">
                <a16:creationId xmlns:a16="http://schemas.microsoft.com/office/drawing/2014/main" id="{944A62F9-0B1E-446C-9EB7-00D20115558C}"/>
              </a:ext>
            </a:extLst>
          </p:cNvPr>
          <p:cNvSpPr>
            <a:spLocks noGrp="1"/>
          </p:cNvSpPr>
          <p:nvPr>
            <p:ph type="dt" sz="half" idx="10"/>
          </p:nvPr>
        </p:nvSpPr>
        <p:spPr/>
        <p:txBody>
          <a:bodyPr/>
          <a:lstStyle/>
          <a:p>
            <a:pPr rtl="0"/>
            <a:fld id="{F24FFC25-0C05-49C8-B150-3CF6B89B5C55}" type="datetime1">
              <a:rPr lang="zh-CN" altLang="en-US" smtClean="0"/>
              <a:t>2020/12/20</a:t>
            </a:fld>
            <a:endParaRPr lang="en-US" dirty="0"/>
          </a:p>
        </p:txBody>
      </p:sp>
    </p:spTree>
    <p:extLst>
      <p:ext uri="{BB962C8B-B14F-4D97-AF65-F5344CB8AC3E}">
        <p14:creationId xmlns:p14="http://schemas.microsoft.com/office/powerpoint/2010/main" val="68764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562972-3449-42D1-8185-B4BEFD52AB44}"/>
              </a:ext>
            </a:extLst>
          </p:cNvPr>
          <p:cNvSpPr>
            <a:spLocks noGrp="1"/>
          </p:cNvSpPr>
          <p:nvPr>
            <p:ph type="title"/>
          </p:nvPr>
        </p:nvSpPr>
        <p:spPr/>
        <p:txBody>
          <a:bodyPr rtlCol="0">
            <a:normAutofit/>
          </a:bodyPr>
          <a:lstStyle/>
          <a:p>
            <a:r>
              <a:rPr lang="zh-CN" altLang="en-US" sz="4400" dirty="0"/>
              <a:t>知识框架与要点概述</a:t>
            </a:r>
            <a:endParaRPr lang="zh-cn" sz="4400" dirty="0"/>
          </a:p>
        </p:txBody>
      </p:sp>
      <p:graphicFrame>
        <p:nvGraphicFramePr>
          <p:cNvPr id="4" name="内容占位符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3274260159"/>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CEB8C7-E7FA-4B26-B54D-5205585BB449}"/>
              </a:ext>
            </a:extLst>
          </p:cNvPr>
          <p:cNvSpPr>
            <a:spLocks noGrp="1"/>
          </p:cNvSpPr>
          <p:nvPr>
            <p:ph type="title"/>
          </p:nvPr>
        </p:nvSpPr>
        <p:spPr/>
        <p:txBody>
          <a:bodyPr/>
          <a:lstStyle/>
          <a:p>
            <a:r>
              <a:rPr lang="zh-CN" altLang="en-US" dirty="0"/>
              <a:t>静力学</a:t>
            </a:r>
          </a:p>
        </p:txBody>
      </p:sp>
      <p:pic>
        <p:nvPicPr>
          <p:cNvPr id="8" name="内容占位符 7">
            <a:extLst>
              <a:ext uri="{FF2B5EF4-FFF2-40B4-BE49-F238E27FC236}">
                <a16:creationId xmlns:a16="http://schemas.microsoft.com/office/drawing/2014/main" id="{2E4BB126-DF80-4E3E-AADE-998C593FFE25}"/>
              </a:ext>
            </a:extLst>
          </p:cNvPr>
          <p:cNvPicPr>
            <a:picLocks noGrp="1" noChangeAspect="1"/>
          </p:cNvPicPr>
          <p:nvPr>
            <p:ph idx="1"/>
          </p:nvPr>
        </p:nvPicPr>
        <p:blipFill>
          <a:blip r:embed="rId2"/>
          <a:stretch>
            <a:fillRect/>
          </a:stretch>
        </p:blipFill>
        <p:spPr>
          <a:xfrm>
            <a:off x="4030706" y="886243"/>
            <a:ext cx="7759717" cy="5902796"/>
          </a:xfrm>
        </p:spPr>
      </p:pic>
      <p:sp>
        <p:nvSpPr>
          <p:cNvPr id="4" name="日期占位符 3">
            <a:extLst>
              <a:ext uri="{FF2B5EF4-FFF2-40B4-BE49-F238E27FC236}">
                <a16:creationId xmlns:a16="http://schemas.microsoft.com/office/drawing/2014/main" id="{57892928-5D29-4C00-A7EA-492B3B4B759D}"/>
              </a:ext>
            </a:extLst>
          </p:cNvPr>
          <p:cNvSpPr>
            <a:spLocks noGrp="1"/>
          </p:cNvSpPr>
          <p:nvPr>
            <p:ph type="dt" sz="half" idx="10"/>
          </p:nvPr>
        </p:nvSpPr>
        <p:spPr/>
        <p:txBody>
          <a:bodyPr/>
          <a:lstStyle/>
          <a:p>
            <a:pPr rtl="0"/>
            <a:fld id="{F24FFC25-0C05-49C8-B150-3CF6B89B5C55}" type="datetime1">
              <a:rPr lang="zh-CN" altLang="en-US" smtClean="0"/>
              <a:t>2020/12/19</a:t>
            </a:fld>
            <a:endParaRPr lang="en-US" dirty="0"/>
          </a:p>
        </p:txBody>
      </p:sp>
    </p:spTree>
    <p:extLst>
      <p:ext uri="{BB962C8B-B14F-4D97-AF65-F5344CB8AC3E}">
        <p14:creationId xmlns:p14="http://schemas.microsoft.com/office/powerpoint/2010/main" val="1427099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F69F97-2CF5-472F-88DD-ECF88E4590A7}"/>
              </a:ext>
            </a:extLst>
          </p:cNvPr>
          <p:cNvSpPr>
            <a:spLocks noGrp="1"/>
          </p:cNvSpPr>
          <p:nvPr>
            <p:ph type="title"/>
          </p:nvPr>
        </p:nvSpPr>
        <p:spPr/>
        <p:txBody>
          <a:bodyPr/>
          <a:lstStyle/>
          <a:p>
            <a:r>
              <a:rPr lang="zh-CN" altLang="en-US" dirty="0"/>
              <a:t>运动学</a:t>
            </a:r>
          </a:p>
        </p:txBody>
      </p:sp>
      <p:pic>
        <p:nvPicPr>
          <p:cNvPr id="6" name="内容占位符 5">
            <a:extLst>
              <a:ext uri="{FF2B5EF4-FFF2-40B4-BE49-F238E27FC236}">
                <a16:creationId xmlns:a16="http://schemas.microsoft.com/office/drawing/2014/main" id="{A3D0172B-84C8-42F8-A827-D0D3C32639DE}"/>
              </a:ext>
            </a:extLst>
          </p:cNvPr>
          <p:cNvPicPr>
            <a:picLocks noGrp="1" noChangeAspect="1"/>
          </p:cNvPicPr>
          <p:nvPr>
            <p:ph idx="1"/>
          </p:nvPr>
        </p:nvPicPr>
        <p:blipFill>
          <a:blip r:embed="rId2"/>
          <a:stretch>
            <a:fillRect/>
          </a:stretch>
        </p:blipFill>
        <p:spPr>
          <a:xfrm>
            <a:off x="4358297" y="620282"/>
            <a:ext cx="4802031" cy="5986194"/>
          </a:xfrm>
        </p:spPr>
      </p:pic>
      <p:sp>
        <p:nvSpPr>
          <p:cNvPr id="4" name="日期占位符 3">
            <a:extLst>
              <a:ext uri="{FF2B5EF4-FFF2-40B4-BE49-F238E27FC236}">
                <a16:creationId xmlns:a16="http://schemas.microsoft.com/office/drawing/2014/main" id="{52F6F8B2-4644-4934-88C8-012EC1C15566}"/>
              </a:ext>
            </a:extLst>
          </p:cNvPr>
          <p:cNvSpPr>
            <a:spLocks noGrp="1"/>
          </p:cNvSpPr>
          <p:nvPr>
            <p:ph type="dt" sz="half" idx="10"/>
          </p:nvPr>
        </p:nvSpPr>
        <p:spPr/>
        <p:txBody>
          <a:bodyPr/>
          <a:lstStyle/>
          <a:p>
            <a:pPr rtl="0"/>
            <a:fld id="{F24FFC25-0C05-49C8-B150-3CF6B89B5C55}" type="datetime1">
              <a:rPr lang="zh-CN" altLang="en-US" smtClean="0"/>
              <a:t>2020/12/19</a:t>
            </a:fld>
            <a:endParaRPr lang="en-US" dirty="0"/>
          </a:p>
        </p:txBody>
      </p:sp>
    </p:spTree>
    <p:extLst>
      <p:ext uri="{BB962C8B-B14F-4D97-AF65-F5344CB8AC3E}">
        <p14:creationId xmlns:p14="http://schemas.microsoft.com/office/powerpoint/2010/main" val="304342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2F0552-6F83-4E52-AB98-99A6AD52AD80}"/>
              </a:ext>
            </a:extLst>
          </p:cNvPr>
          <p:cNvSpPr>
            <a:spLocks noGrp="1"/>
          </p:cNvSpPr>
          <p:nvPr>
            <p:ph type="title"/>
          </p:nvPr>
        </p:nvSpPr>
        <p:spPr/>
        <p:txBody>
          <a:bodyPr/>
          <a:lstStyle/>
          <a:p>
            <a:r>
              <a:rPr lang="zh-CN" altLang="en-US" dirty="0"/>
              <a:t>牵连运动与相对运动对绝对运动的合成关系示意</a:t>
            </a:r>
          </a:p>
        </p:txBody>
      </p:sp>
      <p:pic>
        <p:nvPicPr>
          <p:cNvPr id="5" name="相对运动轨迹与绝对运动轨迹对照（三维）">
            <a:hlinkClick r:id="" action="ppaction://media"/>
            <a:extLst>
              <a:ext uri="{FF2B5EF4-FFF2-40B4-BE49-F238E27FC236}">
                <a16:creationId xmlns:a16="http://schemas.microsoft.com/office/drawing/2014/main" id="{FD21351F-D272-4EE1-BFA0-75CD5C59AE5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930400" y="2001250"/>
            <a:ext cx="7443421" cy="4154594"/>
          </a:xfrm>
        </p:spPr>
      </p:pic>
      <p:sp>
        <p:nvSpPr>
          <p:cNvPr id="4" name="日期占位符 3">
            <a:extLst>
              <a:ext uri="{FF2B5EF4-FFF2-40B4-BE49-F238E27FC236}">
                <a16:creationId xmlns:a16="http://schemas.microsoft.com/office/drawing/2014/main" id="{B78BCC06-D556-43ED-A506-B9F4E0A3A6AC}"/>
              </a:ext>
            </a:extLst>
          </p:cNvPr>
          <p:cNvSpPr>
            <a:spLocks noGrp="1"/>
          </p:cNvSpPr>
          <p:nvPr>
            <p:ph type="dt" sz="half" idx="10"/>
          </p:nvPr>
        </p:nvSpPr>
        <p:spPr/>
        <p:txBody>
          <a:bodyPr/>
          <a:lstStyle/>
          <a:p>
            <a:pPr rtl="0"/>
            <a:fld id="{F24FFC25-0C05-49C8-B150-3CF6B89B5C55}" type="datetime1">
              <a:rPr lang="zh-CN" altLang="en-US" smtClean="0"/>
              <a:t>2020/12/20</a:t>
            </a:fld>
            <a:endParaRPr lang="en-US" dirty="0"/>
          </a:p>
        </p:txBody>
      </p:sp>
    </p:spTree>
    <p:extLst>
      <p:ext uri="{BB962C8B-B14F-4D97-AF65-F5344CB8AC3E}">
        <p14:creationId xmlns:p14="http://schemas.microsoft.com/office/powerpoint/2010/main" val="424771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8271E-DDED-42BE-B0B3-C58D9FB80A1C}"/>
              </a:ext>
            </a:extLst>
          </p:cNvPr>
          <p:cNvSpPr>
            <a:spLocks noGrp="1"/>
          </p:cNvSpPr>
          <p:nvPr>
            <p:ph type="title"/>
          </p:nvPr>
        </p:nvSpPr>
        <p:spPr/>
        <p:txBody>
          <a:bodyPr/>
          <a:lstStyle/>
          <a:p>
            <a:r>
              <a:rPr lang="zh-CN" altLang="en-US" dirty="0"/>
              <a:t>动力学</a:t>
            </a:r>
          </a:p>
        </p:txBody>
      </p:sp>
      <p:pic>
        <p:nvPicPr>
          <p:cNvPr id="6" name="内容占位符 5">
            <a:extLst>
              <a:ext uri="{FF2B5EF4-FFF2-40B4-BE49-F238E27FC236}">
                <a16:creationId xmlns:a16="http://schemas.microsoft.com/office/drawing/2014/main" id="{20A96FAB-9481-458F-9F80-F2B9D49F1882}"/>
              </a:ext>
            </a:extLst>
          </p:cNvPr>
          <p:cNvPicPr>
            <a:picLocks noGrp="1" noChangeAspect="1"/>
          </p:cNvPicPr>
          <p:nvPr>
            <p:ph idx="1"/>
          </p:nvPr>
        </p:nvPicPr>
        <p:blipFill>
          <a:blip r:embed="rId2"/>
          <a:stretch>
            <a:fillRect/>
          </a:stretch>
        </p:blipFill>
        <p:spPr>
          <a:xfrm>
            <a:off x="4593047" y="702156"/>
            <a:ext cx="5987867" cy="6171403"/>
          </a:xfrm>
        </p:spPr>
      </p:pic>
      <p:sp>
        <p:nvSpPr>
          <p:cNvPr id="4" name="日期占位符 3">
            <a:extLst>
              <a:ext uri="{FF2B5EF4-FFF2-40B4-BE49-F238E27FC236}">
                <a16:creationId xmlns:a16="http://schemas.microsoft.com/office/drawing/2014/main" id="{13A7A002-DE2E-4196-B213-9D65D1FE8B0C}"/>
              </a:ext>
            </a:extLst>
          </p:cNvPr>
          <p:cNvSpPr>
            <a:spLocks noGrp="1"/>
          </p:cNvSpPr>
          <p:nvPr>
            <p:ph type="dt" sz="half" idx="10"/>
          </p:nvPr>
        </p:nvSpPr>
        <p:spPr/>
        <p:txBody>
          <a:bodyPr/>
          <a:lstStyle/>
          <a:p>
            <a:pPr rtl="0"/>
            <a:fld id="{F24FFC25-0C05-49C8-B150-3CF6B89B5C55}" type="datetime1">
              <a:rPr lang="zh-CN" altLang="en-US" smtClean="0"/>
              <a:t>2020/12/19</a:t>
            </a:fld>
            <a:endParaRPr lang="en-US" dirty="0"/>
          </a:p>
        </p:txBody>
      </p:sp>
    </p:spTree>
    <p:extLst>
      <p:ext uri="{BB962C8B-B14F-4D97-AF65-F5344CB8AC3E}">
        <p14:creationId xmlns:p14="http://schemas.microsoft.com/office/powerpoint/2010/main" val="300176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1CFE6B1-1C8A-4E51-80D6-B36A6D1C5067}"/>
              </a:ext>
            </a:extLst>
          </p:cNvPr>
          <p:cNvSpPr>
            <a:spLocks noGrp="1"/>
          </p:cNvSpPr>
          <p:nvPr>
            <p:ph type="dt" sz="half" idx="10"/>
          </p:nvPr>
        </p:nvSpPr>
        <p:spPr/>
        <p:txBody>
          <a:bodyPr/>
          <a:lstStyle/>
          <a:p>
            <a:pPr rtl="0"/>
            <a:fld id="{F24FFC25-0C05-49C8-B150-3CF6B89B5C55}" type="datetime1">
              <a:rPr lang="zh-CN" altLang="en-US" smtClean="0"/>
              <a:t>2020/12/19</a:t>
            </a:fld>
            <a:endParaRPr lang="en-US" dirty="0"/>
          </a:p>
        </p:txBody>
      </p:sp>
      <p:sp>
        <p:nvSpPr>
          <p:cNvPr id="5" name="矩形: 圆角 4">
            <a:extLst>
              <a:ext uri="{FF2B5EF4-FFF2-40B4-BE49-F238E27FC236}">
                <a16:creationId xmlns:a16="http://schemas.microsoft.com/office/drawing/2014/main" id="{A991B486-BA7C-4635-BD68-C3AF722F3B0A}"/>
              </a:ext>
            </a:extLst>
          </p:cNvPr>
          <p:cNvSpPr/>
          <p:nvPr/>
        </p:nvSpPr>
        <p:spPr>
          <a:xfrm>
            <a:off x="2658835" y="2232242"/>
            <a:ext cx="6874329" cy="20247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3600" dirty="0">
                <a:solidFill>
                  <a:schemeClr val="accent1"/>
                </a:solidFill>
              </a:rPr>
              <a:t>重点梳理</a:t>
            </a:r>
            <a:endParaRPr lang="en-US" altLang="zh-CN" sz="3600" dirty="0">
              <a:solidFill>
                <a:schemeClr val="accent1"/>
              </a:solidFill>
            </a:endParaRPr>
          </a:p>
          <a:p>
            <a:pPr algn="ctr"/>
            <a:r>
              <a:rPr lang="zh-CN" altLang="en-US" sz="2000" dirty="0">
                <a:solidFill>
                  <a:schemeClr val="accent1"/>
                </a:solidFill>
              </a:rPr>
              <a:t>（例题皆为借鉴，仅作学习参考）</a:t>
            </a:r>
            <a:endParaRPr lang="zh-CN" altLang="en-US" sz="3600" dirty="0">
              <a:solidFill>
                <a:schemeClr val="accent1"/>
              </a:solidFill>
            </a:endParaRPr>
          </a:p>
        </p:txBody>
      </p:sp>
      <p:sp>
        <p:nvSpPr>
          <p:cNvPr id="2" name="带形: 前凸 1">
            <a:extLst>
              <a:ext uri="{FF2B5EF4-FFF2-40B4-BE49-F238E27FC236}">
                <a16:creationId xmlns:a16="http://schemas.microsoft.com/office/drawing/2014/main" id="{7288290A-F3C2-4259-8945-0AAEF8E8331C}"/>
              </a:ext>
            </a:extLst>
          </p:cNvPr>
          <p:cNvSpPr/>
          <p:nvPr/>
        </p:nvSpPr>
        <p:spPr>
          <a:xfrm>
            <a:off x="2402958" y="4678326"/>
            <a:ext cx="7676707" cy="1382232"/>
          </a:xfrm>
          <a:prstGeom prst="ribbon">
            <a:avLst>
              <a:gd name="adj1" fmla="val 22821"/>
              <a:gd name="adj2" fmla="val 732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写在前面：</a:t>
            </a:r>
            <a:endParaRPr lang="en-US" altLang="zh-CN" sz="2400" dirty="0"/>
          </a:p>
          <a:p>
            <a:pPr algn="ctr"/>
            <a:r>
              <a:rPr lang="zh-CN" altLang="en-US" sz="2400" dirty="0"/>
              <a:t>所有的复杂问题都是简单问题的组合</a:t>
            </a:r>
          </a:p>
        </p:txBody>
      </p:sp>
    </p:spTree>
    <p:extLst>
      <p:ext uri="{BB962C8B-B14F-4D97-AF65-F5344CB8AC3E}">
        <p14:creationId xmlns:p14="http://schemas.microsoft.com/office/powerpoint/2010/main" val="240849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37D450-6722-4DCC-BA8D-574F08454FE3}"/>
              </a:ext>
            </a:extLst>
          </p:cNvPr>
          <p:cNvSpPr>
            <a:spLocks noGrp="1"/>
          </p:cNvSpPr>
          <p:nvPr>
            <p:ph type="title"/>
          </p:nvPr>
        </p:nvSpPr>
        <p:spPr/>
        <p:txBody>
          <a:bodyPr/>
          <a:lstStyle/>
          <a:p>
            <a:r>
              <a:rPr lang="zh-CN" altLang="en-US" dirty="0"/>
              <a:t>部分常用结论（简化问题分析及运算）</a:t>
            </a:r>
          </a:p>
        </p:txBody>
      </p:sp>
      <p:sp>
        <p:nvSpPr>
          <p:cNvPr id="3" name="内容占位符 2">
            <a:extLst>
              <a:ext uri="{FF2B5EF4-FFF2-40B4-BE49-F238E27FC236}">
                <a16:creationId xmlns:a16="http://schemas.microsoft.com/office/drawing/2014/main" id="{069C3249-7461-454F-BCDF-13731810929D}"/>
              </a:ext>
            </a:extLst>
          </p:cNvPr>
          <p:cNvSpPr>
            <a:spLocks noGrp="1"/>
          </p:cNvSpPr>
          <p:nvPr>
            <p:ph idx="1"/>
          </p:nvPr>
        </p:nvSpPr>
        <p:spPr/>
        <p:txBody>
          <a:bodyPr/>
          <a:lstStyle/>
          <a:p>
            <a:r>
              <a:rPr lang="zh-CN" altLang="en-US" dirty="0"/>
              <a:t>转动惯量的平行移轴定理：</a:t>
            </a:r>
            <a:endParaRPr lang="en-US" altLang="zh-CN" dirty="0"/>
          </a:p>
          <a:p>
            <a:r>
              <a:rPr lang="zh-CN" altLang="en-US" dirty="0"/>
              <a:t>三力平衡汇交定理</a:t>
            </a:r>
            <a:r>
              <a:rPr lang="en-US" altLang="zh-CN" dirty="0"/>
              <a:t>——</a:t>
            </a:r>
            <a:r>
              <a:rPr lang="zh-CN" altLang="en-US" dirty="0"/>
              <a:t>本质上是力的空间关系和合成关系的综合体现</a:t>
            </a:r>
            <a:endParaRPr lang="en-US" altLang="zh-CN" dirty="0"/>
          </a:p>
          <a:p>
            <a:r>
              <a:rPr lang="zh-CN" altLang="en-US" dirty="0"/>
              <a:t>二力平衡公理（二力构件</a:t>
            </a:r>
            <a:r>
              <a:rPr lang="en-US" altLang="zh-CN" dirty="0"/>
              <a:t>——</a:t>
            </a:r>
            <a:r>
              <a:rPr lang="zh-CN" altLang="en-US" dirty="0"/>
              <a:t>构件本身的受力特性决定了其只作为力的传导介质</a:t>
            </a:r>
            <a:r>
              <a:rPr lang="en-US" altLang="zh-CN" dirty="0"/>
              <a:t>——</a:t>
            </a:r>
            <a:r>
              <a:rPr lang="zh-CN" altLang="en-US" dirty="0"/>
              <a:t>介质的内涵在于其质量关系和空间点参数的确定）</a:t>
            </a:r>
            <a:endParaRPr lang="en-US" altLang="zh-CN" dirty="0"/>
          </a:p>
          <a:p>
            <a:r>
              <a:rPr lang="zh-CN" altLang="en-US" dirty="0"/>
              <a:t>点的加速度</a:t>
            </a:r>
            <a:r>
              <a:rPr lang="en-US" altLang="zh-CN" dirty="0"/>
              <a:t>——————————————</a:t>
            </a:r>
            <a:r>
              <a:rPr lang="zh-CN" altLang="en-US" dirty="0"/>
              <a:t>切向和法向本质上是平移速度和角速度的综合体现</a:t>
            </a:r>
            <a:endParaRPr lang="en-US" altLang="zh-CN" dirty="0"/>
          </a:p>
          <a:p>
            <a:endParaRPr lang="en-US" altLang="zh-CN" dirty="0"/>
          </a:p>
          <a:p>
            <a:r>
              <a:rPr lang="zh-CN" altLang="en-US" dirty="0"/>
              <a:t>矩的投影定理：对一个点的矩（力矩，动量矩），可以在过该点上的轴投影得到对轴的矩。</a:t>
            </a:r>
          </a:p>
        </p:txBody>
      </p:sp>
      <p:sp>
        <p:nvSpPr>
          <p:cNvPr id="4" name="日期占位符 3">
            <a:extLst>
              <a:ext uri="{FF2B5EF4-FFF2-40B4-BE49-F238E27FC236}">
                <a16:creationId xmlns:a16="http://schemas.microsoft.com/office/drawing/2014/main" id="{1E56B206-C3A4-45E4-B40C-3F4FF698696A}"/>
              </a:ext>
            </a:extLst>
          </p:cNvPr>
          <p:cNvSpPr>
            <a:spLocks noGrp="1"/>
          </p:cNvSpPr>
          <p:nvPr>
            <p:ph type="dt" sz="half" idx="10"/>
          </p:nvPr>
        </p:nvSpPr>
        <p:spPr/>
        <p:txBody>
          <a:bodyPr/>
          <a:lstStyle/>
          <a:p>
            <a:pPr rtl="0"/>
            <a:fld id="{F24FFC25-0C05-49C8-B150-3CF6B89B5C55}" type="datetime1">
              <a:rPr lang="zh-CN" altLang="en-US" smtClean="0"/>
              <a:t>2020/12/20</a:t>
            </a:fld>
            <a:endParaRPr lang="en-US" dirty="0"/>
          </a:p>
        </p:txBody>
      </p:sp>
      <p:pic>
        <p:nvPicPr>
          <p:cNvPr id="6" name="图片 5">
            <a:extLst>
              <a:ext uri="{FF2B5EF4-FFF2-40B4-BE49-F238E27FC236}">
                <a16:creationId xmlns:a16="http://schemas.microsoft.com/office/drawing/2014/main" id="{C005A789-6988-4EF5-94C5-235FCA63E570}"/>
              </a:ext>
            </a:extLst>
          </p:cNvPr>
          <p:cNvPicPr>
            <a:picLocks noChangeAspect="1"/>
          </p:cNvPicPr>
          <p:nvPr/>
        </p:nvPicPr>
        <p:blipFill>
          <a:blip r:embed="rId2"/>
          <a:stretch>
            <a:fillRect/>
          </a:stretch>
        </p:blipFill>
        <p:spPr>
          <a:xfrm>
            <a:off x="3624770" y="2835581"/>
            <a:ext cx="1150720" cy="335309"/>
          </a:xfrm>
          <a:prstGeom prst="rect">
            <a:avLst/>
          </a:prstGeom>
        </p:spPr>
      </p:pic>
      <p:pic>
        <p:nvPicPr>
          <p:cNvPr id="8" name="图片 7">
            <a:extLst>
              <a:ext uri="{FF2B5EF4-FFF2-40B4-BE49-F238E27FC236}">
                <a16:creationId xmlns:a16="http://schemas.microsoft.com/office/drawing/2014/main" id="{D95D9548-B287-4A35-97C1-85690238AB0E}"/>
              </a:ext>
            </a:extLst>
          </p:cNvPr>
          <p:cNvPicPr>
            <a:picLocks noChangeAspect="1"/>
          </p:cNvPicPr>
          <p:nvPr/>
        </p:nvPicPr>
        <p:blipFill>
          <a:blip r:embed="rId3"/>
          <a:stretch>
            <a:fillRect/>
          </a:stretch>
        </p:blipFill>
        <p:spPr>
          <a:xfrm>
            <a:off x="1995163" y="4268294"/>
            <a:ext cx="2651990" cy="441998"/>
          </a:xfrm>
          <a:prstGeom prst="rect">
            <a:avLst/>
          </a:prstGeom>
        </p:spPr>
      </p:pic>
    </p:spTree>
    <p:extLst>
      <p:ext uri="{BB962C8B-B14F-4D97-AF65-F5344CB8AC3E}">
        <p14:creationId xmlns:p14="http://schemas.microsoft.com/office/powerpoint/2010/main" val="4201383033"/>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653_TF33552983.potx" id="{E785B998-EA1E-435A-BC09-53167714146B}" vid="{39930FD0-D29E-42B6-87EA-7A1632EF1DF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{5DCA6A35-55C5-4DCF-BCCF-886249E77381}tf33552983_win32</Template>
  <TotalTime>1193</TotalTime>
  <Words>1562</Words>
  <Application>Microsoft Office PowerPoint</Application>
  <PresentationFormat>宽屏</PresentationFormat>
  <Paragraphs>105</Paragraphs>
  <Slides>23</Slides>
  <Notes>0</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Microsoft YaHei UI</vt:lpstr>
      <vt:lpstr>等线</vt:lpstr>
      <vt:lpstr>Calibri</vt:lpstr>
      <vt:lpstr>Cambria Math</vt:lpstr>
      <vt:lpstr>Franklin Gothic Book</vt:lpstr>
      <vt:lpstr>Wingdings 2</vt:lpstr>
      <vt:lpstr>DividendVTI</vt:lpstr>
      <vt:lpstr>理论力学           要点概括与 重点梳理</vt:lpstr>
      <vt:lpstr>PowerPoint 演示文稿</vt:lpstr>
      <vt:lpstr>知识框架与要点概述</vt:lpstr>
      <vt:lpstr>静力学</vt:lpstr>
      <vt:lpstr>运动学</vt:lpstr>
      <vt:lpstr>牵连运动与相对运动对绝对运动的合成关系示意</vt:lpstr>
      <vt:lpstr>动力学</vt:lpstr>
      <vt:lpstr>PowerPoint 演示文稿</vt:lpstr>
      <vt:lpstr>部分常用结论（简化问题分析及运算）</vt:lpstr>
      <vt:lpstr>动能定理</vt:lpstr>
      <vt:lpstr>例：已知长为l，重为P的均质杆OA由球铰链O固定，并以等角速度 ω绕 铅直线转动，如图所示，如杆与铅直线的交角为a，求杆的动能。</vt:lpstr>
      <vt:lpstr>科氏加速度</vt:lpstr>
      <vt:lpstr>例 火车以u匀速自南向北沿子午线行驶，考虑地球自转。 设火车质量为2*10^5kg，在北京地区，北纬400时对轨道的侧向压力。 </vt:lpstr>
      <vt:lpstr>质心定理</vt:lpstr>
      <vt:lpstr>     达伦贝尔原理</vt:lpstr>
      <vt:lpstr>例 如图所示，匀质圆盘的半径为r，质量为m，可 绕水平轴O转动。突然剪断绳，求此时圆盘的角加 速度和轴承O处的反力。</vt:lpstr>
      <vt:lpstr>自由度</vt:lpstr>
      <vt:lpstr>虚位移原理</vt:lpstr>
      <vt:lpstr>例题：如图所示滑块连杆机构，已知 OA=r，力偶 矩 M，求平衡时力 F 与 M 之间的大小关系。</vt:lpstr>
      <vt:lpstr>PowerPoint 演示文稿</vt:lpstr>
      <vt:lpstr>关于动静分析方法的转换问题</vt:lpstr>
      <vt:lpstr>论旋转和平移运动的相互独立性</vt:lpstr>
      <vt:lpstr>论旋转和平移运动的相互独立性(续）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金属自修复思路梳理</dc:title>
  <dc:creator>程 儒坤</dc:creator>
  <cp:lastModifiedBy>程 儒坤</cp:lastModifiedBy>
  <cp:revision>42</cp:revision>
  <dcterms:created xsi:type="dcterms:W3CDTF">2020-11-17T14:38:05Z</dcterms:created>
  <dcterms:modified xsi:type="dcterms:W3CDTF">2020-12-20T03:27:16Z</dcterms:modified>
</cp:coreProperties>
</file>