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85" r:id="rId3"/>
    <p:sldMasterId id="2147483686" r:id="rId4"/>
  </p:sldMasterIdLst>
  <p:notesMasterIdLst>
    <p:notesMasterId r:id="rId31"/>
  </p:notesMasterIdLst>
  <p:sldIdLst>
    <p:sldId id="268" r:id="rId5"/>
    <p:sldId id="269" r:id="rId6"/>
    <p:sldId id="270" r:id="rId7"/>
    <p:sldId id="281" r:id="rId8"/>
    <p:sldId id="283" r:id="rId9"/>
    <p:sldId id="284" r:id="rId10"/>
    <p:sldId id="280" r:id="rId11"/>
    <p:sldId id="282" r:id="rId12"/>
    <p:sldId id="285" r:id="rId13"/>
    <p:sldId id="286" r:id="rId14"/>
    <p:sldId id="271" r:id="rId15"/>
    <p:sldId id="277" r:id="rId16"/>
    <p:sldId id="287" r:id="rId17"/>
    <p:sldId id="272" r:id="rId18"/>
    <p:sldId id="288" r:id="rId19"/>
    <p:sldId id="289" r:id="rId20"/>
    <p:sldId id="273" r:id="rId21"/>
    <p:sldId id="274" r:id="rId22"/>
    <p:sldId id="294" r:id="rId23"/>
    <p:sldId id="275" r:id="rId24"/>
    <p:sldId id="290" r:id="rId25"/>
    <p:sldId id="291" r:id="rId26"/>
    <p:sldId id="292" r:id="rId27"/>
    <p:sldId id="293" r:id="rId28"/>
    <p:sldId id="296" r:id="rId29"/>
    <p:sldId id="295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8" y="174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D5348F-5C52-4B0D-9E40-02525F49F7E1}" type="datetimeFigureOut">
              <a:rPr lang="en-US"/>
              <a:pPr>
                <a:defRPr/>
              </a:pPr>
              <a:t>12/23/2019</a:t>
            </a:fld>
            <a:endParaRPr lang="en-US"/>
          </a:p>
        </p:txBody>
      </p:sp>
      <p:sp>
        <p:nvSpPr>
          <p:cNvPr id="6148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Notes Placeholder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943D01-4561-42C9-8C2E-635DE200B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理理思路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43D01-4561-42C9-8C2E-635DE200BAD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AAC8-5658-49C2-BF4E-81C2E0D06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904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5A66-AAA8-45C6-A141-227F3E89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824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0650" y="381000"/>
            <a:ext cx="2343150" cy="6089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1200" y="381000"/>
            <a:ext cx="6877050" cy="6089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DF23-5773-4D86-A0F3-CD511814F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21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78345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37203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804489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12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44328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6800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0216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17365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7539767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AD94B-2505-4B71-AA6B-3E6AD1D74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3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8156324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82689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0650" y="381000"/>
            <a:ext cx="2343150" cy="6089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1200" y="381000"/>
            <a:ext cx="6877050" cy="6089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07952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316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43995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798306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12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6078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86650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15948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7696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917D-98DF-4161-82D9-13234B232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888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947045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78470176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0999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0650" y="381000"/>
            <a:ext cx="2343150" cy="6089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1200" y="381000"/>
            <a:ext cx="6877050" cy="6089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75739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1757-087D-4DBD-95CA-ECA5F970B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977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7333-0673-4D8A-86BC-1979A58D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089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7403-B4D9-4DEB-9FC2-77008EC8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684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12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259EE-F725-4FF3-A73C-D54FAC016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5269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BF43-EE96-46DE-8995-CD4BE3C56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233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9E2D-90CE-438F-A7F6-1783A4D6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900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12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743700" y="1987550"/>
            <a:ext cx="4610100" cy="448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551D-C137-4CEB-BA33-CDE092A0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1589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466B-C461-4400-A55B-49DB4DD88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7421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1990-72EC-4797-B801-DB41A9A2A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6879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75255-F9B6-4C43-A874-08B3A6699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2876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B81AD-CEA9-45B3-883A-424F53116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930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10650" y="381000"/>
            <a:ext cx="2343150" cy="6089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1200" y="381000"/>
            <a:ext cx="6877050" cy="6089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3286-418F-4ABE-8B23-7EC164F60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5140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D933-B90E-446F-B402-264A468F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97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54F9D-CA5E-4C28-A62B-91DB49F5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14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1CD42-BD16-4C15-BCA7-2A5B43561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11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147FA-46D6-4E0D-9C6E-010726075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782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25FA-47BE-4D06-97AA-67A4BDB0B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1587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87550"/>
            <a:ext cx="9372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31613" y="5691188"/>
            <a:ext cx="2809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31613" y="365125"/>
            <a:ext cx="28098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738" y="6269038"/>
            <a:ext cx="7223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02532E-5CA7-40E0-A6F1-733BDB393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87550"/>
            <a:ext cx="9372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87550"/>
            <a:ext cx="9372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937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987550"/>
            <a:ext cx="93726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0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31613" y="5691188"/>
            <a:ext cx="2809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31613" y="365125"/>
            <a:ext cx="280987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738" y="6269038"/>
            <a:ext cx="7223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800">
                <a:solidFill>
                  <a:srgbClr val="8C8C8C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7F4389-B26B-4010-ADC7-F5ADDD84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305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755650"/>
            <a:ext cx="6858000" cy="32004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zh-CN" altLang="en-US" sz="8000" smtClean="0">
                <a:solidFill>
                  <a:schemeClr val="bg1"/>
                </a:solidFill>
                <a:ea typeface="宋体" panose="02010600030101010101" pitchFamily="2" charset="-122"/>
              </a:rPr>
              <a:t>理论力学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3956050"/>
            <a:ext cx="6858000" cy="1096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smtClean="0">
                <a:ea typeface="宋体" panose="02010600030101010101" pitchFamily="2" charset="-122"/>
              </a:rPr>
              <a:t>知识点与典型例题回顾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56" y="685964"/>
            <a:ext cx="2533333" cy="23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314" y="668378"/>
            <a:ext cx="5609524" cy="25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72" y="3557016"/>
            <a:ext cx="8828571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8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平面运动速度与加速度分析</a:t>
            </a:r>
            <a:r>
              <a:rPr lang="en-US" altLang="zh-CN" dirty="0" smtClean="0"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ea typeface="宋体" panose="02010600030101010101" pitchFamily="2" charset="-122"/>
              </a:rPr>
            </a:br>
            <a:r>
              <a:rPr lang="zh-CN" altLang="en-US" dirty="0" smtClean="0">
                <a:ea typeface="宋体" panose="02010600030101010101" pitchFamily="2" charset="-122"/>
              </a:rPr>
              <a:t>以及动力学方程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981200"/>
            <a:ext cx="6591300" cy="4479925"/>
          </a:xfrm>
        </p:spPr>
        <p:txBody>
          <a:bodyPr/>
          <a:lstStyle/>
          <a:p>
            <a:pPr eaLnBrk="1" hangingPunct="1"/>
            <a:r>
              <a:rPr lang="zh-CN" altLang="en-US" sz="3600" dirty="0" smtClean="0">
                <a:ea typeface="宋体" panose="02010600030101010101" pitchFamily="2" charset="-122"/>
              </a:rPr>
              <a:t>速度分析</a:t>
            </a:r>
            <a:endParaRPr lang="en-US" altLang="zh-CN" sz="3600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600" dirty="0" smtClean="0">
                <a:ea typeface="宋体" panose="02010600030101010101" pitchFamily="2" charset="-122"/>
              </a:rPr>
              <a:t>加速度分析</a:t>
            </a:r>
            <a:endParaRPr lang="en-US" altLang="zh-CN" sz="3600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3600" dirty="0" smtClean="0">
                <a:ea typeface="宋体" panose="02010600030101010101" pitchFamily="2" charset="-122"/>
              </a:rPr>
              <a:t>由运动方程求导的加速度分析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68" y="636993"/>
            <a:ext cx="9869031" cy="520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7" y="675644"/>
            <a:ext cx="5857143" cy="34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629507" y="3141784"/>
            <a:ext cx="277836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基点：</a:t>
            </a:r>
            <a:r>
              <a:rPr lang="en-US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A</a:t>
            </a:r>
          </a:p>
          <a:p>
            <a:r>
              <a:rPr lang="zh-CN" altLang="en-US" sz="28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动</a:t>
            </a:r>
            <a:r>
              <a:rPr lang="zh-CN" altLang="en-US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点：</a:t>
            </a:r>
            <a:r>
              <a:rPr lang="en-US" altLang="zh-CN" sz="28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D</a:t>
            </a:r>
            <a:endParaRPr lang="zh-CN" altLang="en-US" sz="28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37" y="962429"/>
            <a:ext cx="3228571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38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动力学方程：两个定理、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4294967295"/>
          </p:nvPr>
        </p:nvSpPr>
        <p:spPr>
          <a:xfrm>
            <a:off x="1981200" y="1981200"/>
            <a:ext cx="4572000" cy="447992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质点系的动量定理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动量矩定理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结合写运动方程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247" y="2122764"/>
            <a:ext cx="3998270" cy="28009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33" y="410049"/>
            <a:ext cx="8333333" cy="1723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47" y="2133859"/>
            <a:ext cx="2990476" cy="33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237" y="2524335"/>
            <a:ext cx="2609524" cy="25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775" y="2675979"/>
            <a:ext cx="2628571" cy="27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193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52" y="3948963"/>
            <a:ext cx="2590476" cy="19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252" y="407474"/>
            <a:ext cx="2609524" cy="25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464" y="4297710"/>
            <a:ext cx="450476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20" y="407474"/>
            <a:ext cx="2628571" cy="27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2253" y="629918"/>
            <a:ext cx="3809524" cy="271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7182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609600" y="822325"/>
            <a:ext cx="8686800" cy="2012950"/>
          </a:xfrm>
        </p:spPr>
        <p:txBody>
          <a:bodyPr/>
          <a:lstStyle/>
          <a:p>
            <a:pPr eaLnBrk="1" hangingPunct="1"/>
            <a:r>
              <a:rPr lang="zh-CN" altLang="en-US" sz="6600" dirty="0" smtClean="0">
                <a:ea typeface="宋体" panose="02010600030101010101" pitchFamily="2" charset="-122"/>
              </a:rPr>
              <a:t>动静</a:t>
            </a:r>
            <a:r>
              <a:rPr lang="en-US" altLang="zh-CN" sz="6600" dirty="0" smtClean="0">
                <a:ea typeface="宋体" panose="02010600030101010101" pitchFamily="2" charset="-122"/>
              </a:rPr>
              <a:t>+</a:t>
            </a:r>
            <a:r>
              <a:rPr lang="zh-CN" altLang="en-US" sz="6600" dirty="0" smtClean="0">
                <a:ea typeface="宋体" panose="02010600030101010101" pitchFamily="2" charset="-122"/>
              </a:rPr>
              <a:t>虚位移</a:t>
            </a:r>
            <a:endParaRPr lang="en-US" altLang="zh-CN" sz="6600" dirty="0" smtClean="0">
              <a:ea typeface="宋体" panose="02010600030101010101" pitchFamily="2" charset="-122"/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4294967295"/>
          </p:nvPr>
        </p:nvSpPr>
        <p:spPr>
          <a:xfrm>
            <a:off x="609600" y="2835275"/>
            <a:ext cx="8686800" cy="1096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ea typeface="宋体" panose="02010600030101010101" pitchFamily="2" charset="-122"/>
              </a:rPr>
              <a:t>技巧性解题</a:t>
            </a:r>
            <a:endParaRPr lang="en-US" altLang="zh-CN" sz="28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动静法</a:t>
            </a:r>
            <a:r>
              <a:rPr lang="en-US" altLang="zh-CN" smtClean="0">
                <a:ea typeface="宋体" panose="02010600030101010101" pitchFamily="2" charset="-122"/>
              </a:rPr>
              <a:t>—</a:t>
            </a:r>
            <a:r>
              <a:rPr lang="zh-CN" altLang="en-US" smtClean="0">
                <a:ea typeface="宋体" panose="02010600030101010101" pitchFamily="2" charset="-122"/>
              </a:rPr>
              <a:t>动力学条件</a:t>
            </a:r>
            <a:r>
              <a:rPr lang="en-US" altLang="zh-CN" smtClean="0">
                <a:ea typeface="宋体" panose="02010600030101010101" pitchFamily="2" charset="-122"/>
              </a:rPr>
              <a:t>+</a:t>
            </a:r>
            <a:r>
              <a:rPr lang="zh-CN" altLang="en-US" smtClean="0">
                <a:ea typeface="宋体" panose="02010600030101010101" pitchFamily="2" charset="-122"/>
              </a:rPr>
              <a:t>系统平衡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4294967295"/>
          </p:nvPr>
        </p:nvSpPr>
        <p:spPr>
          <a:xfrm>
            <a:off x="1981200" y="1679575"/>
            <a:ext cx="4572000" cy="830263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ea typeface="宋体" panose="02010600030101010101" pitchFamily="2" charset="-122"/>
              </a:rPr>
              <a:t>加速度分析，施加惯性力</a:t>
            </a:r>
            <a:endParaRPr lang="en-US" altLang="zh-CN" b="1" dirty="0" smtClean="0">
              <a:ea typeface="宋体" panose="02010600030101010101" pitchFamily="2" charset="-122"/>
            </a:endParaRPr>
          </a:p>
        </p:txBody>
      </p:sp>
      <p:sp>
        <p:nvSpPr>
          <p:cNvPr id="17412" name="Content Placeholder 3"/>
          <p:cNvSpPr>
            <a:spLocks noGrp="1"/>
          </p:cNvSpPr>
          <p:nvPr>
            <p:ph sz="half" idx="4294967295"/>
          </p:nvPr>
        </p:nvSpPr>
        <p:spPr>
          <a:xfrm>
            <a:off x="1981200" y="2509838"/>
            <a:ext cx="4572000" cy="396716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平动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定轴转动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平面运动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781800" y="1679575"/>
            <a:ext cx="4572000" cy="830263"/>
          </a:xfrm>
        </p:spPr>
        <p:txBody>
          <a:bodyPr anchor="ctr"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 smtClean="0">
                <a:ea typeface="宋体" panose="02010600030101010101" pitchFamily="2" charset="-122"/>
              </a:rPr>
              <a:t>根据题目列平衡方程</a:t>
            </a:r>
            <a:endParaRPr lang="en-US" altLang="zh-CN" b="1" dirty="0" smtClean="0">
              <a:ea typeface="宋体" panose="02010600030101010101" pitchFamily="2" charset="-122"/>
            </a:endParaRP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781800" y="2509838"/>
            <a:ext cx="4572000" cy="3967162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尽量消除未知量（不必要的）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受力</a:t>
            </a:r>
            <a:r>
              <a:rPr lang="zh-CN" altLang="en-US" dirty="0" smtClean="0">
                <a:ea typeface="宋体" panose="02010600030101010101" pitchFamily="2" charset="-122"/>
              </a:rPr>
              <a:t>分析不遗漏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24" y="4175482"/>
            <a:ext cx="4719851" cy="5196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4" y="4954010"/>
            <a:ext cx="7742857" cy="5714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56" y="588890"/>
            <a:ext cx="4677923" cy="3118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824" y="1351419"/>
            <a:ext cx="3009524" cy="23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513" y="1137043"/>
            <a:ext cx="5542857" cy="362857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 bwMode="auto">
          <a:xfrm>
            <a:off x="2552131" y="436728"/>
            <a:ext cx="1245455" cy="5868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277" y="4612210"/>
            <a:ext cx="4719851" cy="519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084" y="5440314"/>
            <a:ext cx="7742857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2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981200" y="122238"/>
            <a:ext cx="9372600" cy="129540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目录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622425"/>
            <a:ext cx="9372600" cy="44831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静力学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力系合成与简化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摩擦自锁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运动学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点的复合运动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刚体平面运动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 smtClean="0">
                <a:ea typeface="宋体" panose="02010600030101010101" pitchFamily="2" charset="-122"/>
              </a:rPr>
              <a:t>动力学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运动微分方程（动量</a:t>
            </a:r>
            <a:r>
              <a:rPr lang="en-US" altLang="zh-CN" dirty="0" smtClean="0">
                <a:ea typeface="宋体" panose="02010600030101010101" pitchFamily="2" charset="-122"/>
              </a:rPr>
              <a:t>/</a:t>
            </a:r>
            <a:r>
              <a:rPr lang="zh-CN" altLang="en-US" dirty="0" smtClean="0">
                <a:ea typeface="宋体" panose="02010600030101010101" pitchFamily="2" charset="-122"/>
              </a:rPr>
              <a:t>动量距定理）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动静法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pPr lvl="1" eaLnBrk="1" hangingPunct="1"/>
            <a:r>
              <a:rPr lang="zh-CN" altLang="en-US" dirty="0" smtClean="0">
                <a:ea typeface="宋体" panose="02010600030101010101" pitchFamily="2" charset="-122"/>
              </a:rPr>
              <a:t>虚位移</a:t>
            </a:r>
          </a:p>
        </p:txBody>
      </p:sp>
      <p:sp>
        <p:nvSpPr>
          <p:cNvPr id="8196" name="任意多边形 4"/>
          <p:cNvSpPr>
            <a:spLocks/>
          </p:cNvSpPr>
          <p:nvPr/>
        </p:nvSpPr>
        <p:spPr bwMode="auto">
          <a:xfrm>
            <a:off x="3543300" y="2217738"/>
            <a:ext cx="6361113" cy="3360737"/>
          </a:xfrm>
          <a:custGeom>
            <a:avLst/>
            <a:gdLst>
              <a:gd name="T0" fmla="*/ 937224 w 6361354"/>
              <a:gd name="T1" fmla="*/ 0 h 3360420"/>
              <a:gd name="T2" fmla="*/ 6354839 w 6361354"/>
              <a:gd name="T3" fmla="*/ 1051659 h 3360420"/>
              <a:gd name="T4" fmla="*/ 0 w 6361354"/>
              <a:gd name="T5" fmla="*/ 3360737 h 33604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1354" h="3360420">
                <a:moveTo>
                  <a:pt x="937260" y="0"/>
                </a:moveTo>
                <a:cubicBezTo>
                  <a:pt x="3724275" y="245745"/>
                  <a:pt x="6511290" y="491490"/>
                  <a:pt x="6355080" y="1051560"/>
                </a:cubicBezTo>
                <a:cubicBezTo>
                  <a:pt x="6198870" y="1611630"/>
                  <a:pt x="3099435" y="2486025"/>
                  <a:pt x="0" y="336042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 bwMode="auto">
          <a:xfrm>
            <a:off x="3589338" y="3635375"/>
            <a:ext cx="5900737" cy="2330450"/>
          </a:xfrm>
          <a:custGeom>
            <a:avLst/>
            <a:gdLst>
              <a:gd name="connsiteX0" fmla="*/ 617220 w 5900737"/>
              <a:gd name="connsiteY0" fmla="*/ 0 h 2331720"/>
              <a:gd name="connsiteX1" fmla="*/ 5897880 w 5900737"/>
              <a:gd name="connsiteY1" fmla="*/ 525780 h 2331720"/>
              <a:gd name="connsiteX2" fmla="*/ 0 w 5900737"/>
              <a:gd name="connsiteY2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0737" h="2331720">
                <a:moveTo>
                  <a:pt x="617220" y="0"/>
                </a:moveTo>
                <a:cubicBezTo>
                  <a:pt x="3308985" y="68580"/>
                  <a:pt x="6000750" y="137160"/>
                  <a:pt x="5897880" y="525780"/>
                </a:cubicBezTo>
                <a:cubicBezTo>
                  <a:pt x="5795010" y="914400"/>
                  <a:pt x="2897505" y="1623060"/>
                  <a:pt x="0" y="233172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36080" y="712412"/>
            <a:ext cx="9580952" cy="5371428"/>
            <a:chOff x="1836080" y="712412"/>
            <a:chExt cx="9580952" cy="537142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3078" y="712412"/>
              <a:ext cx="8485714" cy="43809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6080" y="1150507"/>
              <a:ext cx="9580952" cy="4933333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53" y="773610"/>
            <a:ext cx="2889853" cy="527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09" y="773610"/>
            <a:ext cx="5980119" cy="224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509" y="3412745"/>
            <a:ext cx="5676190" cy="26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857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60320" y="1138524"/>
            <a:ext cx="10190476" cy="4580952"/>
            <a:chOff x="1546672" y="564496"/>
            <a:chExt cx="10190476" cy="45809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5214" y="564496"/>
              <a:ext cx="8285714" cy="54285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672" y="1107353"/>
              <a:ext cx="10190476" cy="403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26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12" y="743286"/>
            <a:ext cx="3352381" cy="2685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84" y="3283262"/>
            <a:ext cx="2066667" cy="4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84" y="3924188"/>
            <a:ext cx="4628571" cy="6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12" y="3779400"/>
            <a:ext cx="3428571" cy="284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4953484" y="4755590"/>
            <a:ext cx="5119049" cy="447619"/>
            <a:chOff x="5120150" y="2086143"/>
            <a:chExt cx="5119049" cy="4476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0150" y="2086143"/>
              <a:ext cx="1733333" cy="44761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20151" y="2095667"/>
              <a:ext cx="3219048" cy="438095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484" y="5396516"/>
            <a:ext cx="6638095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98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9" y="2019476"/>
            <a:ext cx="4330273" cy="3942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09" y="333762"/>
            <a:ext cx="8733333" cy="1685714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586854" y="3207224"/>
            <a:ext cx="559558" cy="6414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2236266" y="3108277"/>
            <a:ext cx="559558" cy="6414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2573431" y="3527946"/>
            <a:ext cx="559558" cy="6414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1385296" y="3649344"/>
            <a:ext cx="559558" cy="64144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30" y="2769129"/>
            <a:ext cx="2152381" cy="438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65" y="3220097"/>
            <a:ext cx="2142857" cy="6285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330" y="3993949"/>
            <a:ext cx="3952381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3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虚位移</a:t>
            </a:r>
            <a:r>
              <a:rPr lang="en-US" altLang="zh-CN" dirty="0" smtClean="0">
                <a:ea typeface="宋体" panose="02010600030101010101" pitchFamily="2" charset="-122"/>
              </a:rPr>
              <a:t>—</a:t>
            </a:r>
            <a:r>
              <a:rPr lang="zh-CN" altLang="en-US" dirty="0" smtClean="0">
                <a:ea typeface="宋体" panose="02010600030101010101" pitchFamily="2" charset="-122"/>
              </a:rPr>
              <a:t>速度分析</a:t>
            </a:r>
            <a:r>
              <a:rPr lang="en-US" altLang="zh-CN" dirty="0" smtClean="0">
                <a:ea typeface="宋体" panose="02010600030101010101" pitchFamily="2" charset="-122"/>
              </a:rPr>
              <a:t>+</a:t>
            </a:r>
            <a:r>
              <a:rPr lang="zh-CN" altLang="en-US" dirty="0" smtClean="0">
                <a:ea typeface="宋体" panose="02010600030101010101" pitchFamily="2" charset="-122"/>
              </a:rPr>
              <a:t>动能定理</a:t>
            </a:r>
            <a:endParaRPr lang="en-US" altLang="zh-CN" dirty="0" smtClean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2" y="2101112"/>
            <a:ext cx="4895238" cy="2219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412" y="1555392"/>
            <a:ext cx="4028571" cy="2123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981" y="3679202"/>
            <a:ext cx="3266667" cy="1390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552" y="5383887"/>
            <a:ext cx="5209524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158" y="2429301"/>
            <a:ext cx="4067842" cy="44286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95238" cy="2638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9" y="2980492"/>
            <a:ext cx="666667" cy="323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99" y="3480032"/>
            <a:ext cx="1419048" cy="3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03" y="4181381"/>
            <a:ext cx="3190476" cy="11333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4286" y="5571577"/>
            <a:ext cx="2733333" cy="923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573" y="4424602"/>
            <a:ext cx="3104762" cy="438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357" y="5000148"/>
            <a:ext cx="4209524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35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67" y="2144234"/>
            <a:ext cx="7655652" cy="72139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558119" y="-288138"/>
            <a:ext cx="9372600" cy="1295400"/>
          </a:xfrm>
        </p:spPr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力系合成</a:t>
            </a:r>
            <a:r>
              <a:rPr lang="en-US" altLang="zh-CN" smtClean="0">
                <a:ea typeface="宋体" panose="02010600030101010101" pitchFamily="2" charset="-122"/>
              </a:rPr>
              <a:t>+</a:t>
            </a:r>
            <a:r>
              <a:rPr lang="zh-CN" altLang="en-US" smtClean="0">
                <a:ea typeface="宋体" panose="02010600030101010101" pitchFamily="2" charset="-122"/>
              </a:rPr>
              <a:t>摩擦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37" y="1007262"/>
            <a:ext cx="8588654" cy="109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67629" t="12081" b="36990"/>
          <a:stretch/>
        </p:blipFill>
        <p:spPr>
          <a:xfrm>
            <a:off x="8061931" y="1531031"/>
            <a:ext cx="3801754" cy="4488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67" y="2950930"/>
            <a:ext cx="3051823" cy="17438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67" y="4694829"/>
            <a:ext cx="3690227" cy="17469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164" y="2916661"/>
            <a:ext cx="2818520" cy="17271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164" y="4634121"/>
            <a:ext cx="3323767" cy="18683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7" y="312762"/>
            <a:ext cx="6048499" cy="33857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073" y="1036164"/>
            <a:ext cx="2712885" cy="21306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88" y="3882788"/>
            <a:ext cx="2519221" cy="12259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559550" y="409575"/>
            <a:ext cx="4800600" cy="1828800"/>
          </a:xfrm>
        </p:spPr>
        <p:txBody>
          <a:bodyPr/>
          <a:lstStyle/>
          <a:p>
            <a:pPr eaLnBrk="1" hangingPunct="1"/>
            <a:endParaRPr lang="en-US" altLang="zh-CN" smtClean="0">
              <a:ea typeface="宋体" panose="02010600030101010101" pitchFamily="2" charset="-122"/>
            </a:endParaRPr>
          </a:p>
        </p:txBody>
      </p:sp>
      <p:sp>
        <p:nvSpPr>
          <p:cNvPr id="1024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6559550" y="2238375"/>
            <a:ext cx="4800600" cy="1828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zh-CN" sz="2000" smtClean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30" y="314619"/>
            <a:ext cx="10343860" cy="59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3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503" y="407330"/>
            <a:ext cx="9620399" cy="62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3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宋体" panose="02010600030101010101" pitchFamily="2" charset="-122"/>
              </a:rPr>
              <a:t>点的复合运动：动点，动系</a:t>
            </a:r>
            <a:endParaRPr lang="en-US" altLang="zh-CN" smtClean="0"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39" y="1676400"/>
            <a:ext cx="8161905" cy="23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240" y="3335005"/>
            <a:ext cx="3952381" cy="24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781" y="3990686"/>
            <a:ext cx="2695238" cy="13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39" y="5511195"/>
            <a:ext cx="3238095" cy="6190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52" y="1937543"/>
            <a:ext cx="4572564" cy="322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982" y="1870440"/>
            <a:ext cx="4372480" cy="335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010" y="4184516"/>
            <a:ext cx="3933333" cy="177142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13" y="542674"/>
            <a:ext cx="3047619" cy="1857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932" y="652198"/>
            <a:ext cx="5857143" cy="34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590" y="2718865"/>
            <a:ext cx="3038095" cy="1428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590" y="4308326"/>
            <a:ext cx="2390476" cy="152381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 bwMode="auto">
          <a:xfrm>
            <a:off x="2965938" y="5345723"/>
            <a:ext cx="773724" cy="486413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666" y="6035213"/>
            <a:ext cx="3666667" cy="4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592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ireframe Building 16x9">
  <a:themeElements>
    <a:clrScheme name="Wireframe Building 16x9 1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FFFFF"/>
      </a:accent3>
      <a:accent4>
        <a:srgbClr val="353535"/>
      </a:accent4>
      <a:accent5>
        <a:srgbClr val="ABEBFF"/>
      </a:accent5>
      <a:accent6>
        <a:srgbClr val="34B368"/>
      </a:accent6>
      <a:hlink>
        <a:srgbClr val="F17E1F"/>
      </a:hlink>
      <a:folHlink>
        <a:srgbClr val="969696"/>
      </a:folHlink>
    </a:clrScheme>
    <a:fontScheme name="Wireframe Building 16x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Wireframe Building 16x9 1">
        <a:dk1>
          <a:srgbClr val="404040"/>
        </a:dk1>
        <a:lt1>
          <a:srgbClr val="FFFFFF"/>
        </a:lt1>
        <a:dk2>
          <a:srgbClr val="000000"/>
        </a:dk2>
        <a:lt2>
          <a:srgbClr val="E4F9F9"/>
        </a:lt2>
        <a:accent1>
          <a:srgbClr val="1BDCFF"/>
        </a:accent1>
        <a:accent2>
          <a:srgbClr val="3AC673"/>
        </a:accent2>
        <a:accent3>
          <a:srgbClr val="FFFFFF"/>
        </a:accent3>
        <a:accent4>
          <a:srgbClr val="353535"/>
        </a:accent4>
        <a:accent5>
          <a:srgbClr val="ABEBFF"/>
        </a:accent5>
        <a:accent6>
          <a:srgbClr val="34B368"/>
        </a:accent6>
        <a:hlink>
          <a:srgbClr val="F17E1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reframe Building 16x9">
  <a:themeElements>
    <a:clrScheme name="1_Wireframe Building 16x9 1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FFFFF"/>
      </a:accent3>
      <a:accent4>
        <a:srgbClr val="353535"/>
      </a:accent4>
      <a:accent5>
        <a:srgbClr val="ABEBFF"/>
      </a:accent5>
      <a:accent6>
        <a:srgbClr val="34B368"/>
      </a:accent6>
      <a:hlink>
        <a:srgbClr val="F17E1F"/>
      </a:hlink>
      <a:folHlink>
        <a:srgbClr val="969696"/>
      </a:folHlink>
    </a:clrScheme>
    <a:fontScheme name="1_Wireframe Building 16x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1_Wireframe Building 16x9 1">
        <a:dk1>
          <a:srgbClr val="404040"/>
        </a:dk1>
        <a:lt1>
          <a:srgbClr val="FFFFFF"/>
        </a:lt1>
        <a:dk2>
          <a:srgbClr val="000000"/>
        </a:dk2>
        <a:lt2>
          <a:srgbClr val="E4F9F9"/>
        </a:lt2>
        <a:accent1>
          <a:srgbClr val="1BDCFF"/>
        </a:accent1>
        <a:accent2>
          <a:srgbClr val="3AC673"/>
        </a:accent2>
        <a:accent3>
          <a:srgbClr val="FFFFFF"/>
        </a:accent3>
        <a:accent4>
          <a:srgbClr val="353535"/>
        </a:accent4>
        <a:accent5>
          <a:srgbClr val="ABEBFF"/>
        </a:accent5>
        <a:accent6>
          <a:srgbClr val="34B368"/>
        </a:accent6>
        <a:hlink>
          <a:srgbClr val="F17E1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ireframe Building 16x9">
  <a:themeElements>
    <a:clrScheme name="2_Wireframe Building 16x9 1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FFFFF"/>
      </a:accent3>
      <a:accent4>
        <a:srgbClr val="353535"/>
      </a:accent4>
      <a:accent5>
        <a:srgbClr val="ABEBFF"/>
      </a:accent5>
      <a:accent6>
        <a:srgbClr val="34B368"/>
      </a:accent6>
      <a:hlink>
        <a:srgbClr val="F17E1F"/>
      </a:hlink>
      <a:folHlink>
        <a:srgbClr val="969696"/>
      </a:folHlink>
    </a:clrScheme>
    <a:fontScheme name="2_Wireframe Building 16x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2_Wireframe Building 16x9 1">
        <a:dk1>
          <a:srgbClr val="404040"/>
        </a:dk1>
        <a:lt1>
          <a:srgbClr val="FFFFFF"/>
        </a:lt1>
        <a:dk2>
          <a:srgbClr val="000000"/>
        </a:dk2>
        <a:lt2>
          <a:srgbClr val="E4F9F9"/>
        </a:lt2>
        <a:accent1>
          <a:srgbClr val="1BDCFF"/>
        </a:accent1>
        <a:accent2>
          <a:srgbClr val="3AC673"/>
        </a:accent2>
        <a:accent3>
          <a:srgbClr val="FFFFFF"/>
        </a:accent3>
        <a:accent4>
          <a:srgbClr val="353535"/>
        </a:accent4>
        <a:accent5>
          <a:srgbClr val="ABEBFF"/>
        </a:accent5>
        <a:accent6>
          <a:srgbClr val="34B368"/>
        </a:accent6>
        <a:hlink>
          <a:srgbClr val="F17E1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Wireframe Building 16x9">
  <a:themeElements>
    <a:clrScheme name="3_Wireframe Building 16x9 1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FFFFF"/>
      </a:accent3>
      <a:accent4>
        <a:srgbClr val="353535"/>
      </a:accent4>
      <a:accent5>
        <a:srgbClr val="ABEBFF"/>
      </a:accent5>
      <a:accent6>
        <a:srgbClr val="34B368"/>
      </a:accent6>
      <a:hlink>
        <a:srgbClr val="F17E1F"/>
      </a:hlink>
      <a:folHlink>
        <a:srgbClr val="969696"/>
      </a:folHlink>
    </a:clrScheme>
    <a:fontScheme name="3_Wireframe Building 16x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3_Wireframe Building 16x9 1">
        <a:dk1>
          <a:srgbClr val="404040"/>
        </a:dk1>
        <a:lt1>
          <a:srgbClr val="FFFFFF"/>
        </a:lt1>
        <a:dk2>
          <a:srgbClr val="000000"/>
        </a:dk2>
        <a:lt2>
          <a:srgbClr val="E4F9F9"/>
        </a:lt2>
        <a:accent1>
          <a:srgbClr val="1BDCFF"/>
        </a:accent1>
        <a:accent2>
          <a:srgbClr val="3AC673"/>
        </a:accent2>
        <a:accent3>
          <a:srgbClr val="FFFFFF"/>
        </a:accent3>
        <a:accent4>
          <a:srgbClr val="353535"/>
        </a:accent4>
        <a:accent5>
          <a:srgbClr val="ABEBFF"/>
        </a:accent5>
        <a:accent6>
          <a:srgbClr val="34B368"/>
        </a:accent6>
        <a:hlink>
          <a:srgbClr val="F17E1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404040"/>
      </a:dk1>
      <a:lt1>
        <a:srgbClr val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FFFFF"/>
      </a:accent3>
      <a:accent4>
        <a:srgbClr val="353535"/>
      </a:accent4>
      <a:accent5>
        <a:srgbClr val="ABEBFF"/>
      </a:accent5>
      <a:accent6>
        <a:srgbClr val="34B368"/>
      </a:accent6>
      <a:hlink>
        <a:srgbClr val="F17E1F"/>
      </a:hlink>
      <a:folHlink>
        <a:srgbClr val="96969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TS103031027</Template>
  <TotalTime>540</TotalTime>
  <Pages>0</Pages>
  <Words>127</Words>
  <Characters>0</Characters>
  <Application>Microsoft Office PowerPoint</Application>
  <DocSecurity>0</DocSecurity>
  <PresentationFormat>宽屏</PresentationFormat>
  <Lines>0</Lines>
  <Paragraphs>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华文行楷</vt:lpstr>
      <vt:lpstr>宋体</vt:lpstr>
      <vt:lpstr>Arial</vt:lpstr>
      <vt:lpstr>Calibri</vt:lpstr>
      <vt:lpstr>Wireframe Building 16x9</vt:lpstr>
      <vt:lpstr>1_Wireframe Building 16x9</vt:lpstr>
      <vt:lpstr>2_Wireframe Building 16x9</vt:lpstr>
      <vt:lpstr>3_Wireframe Building 16x9</vt:lpstr>
      <vt:lpstr>理论力学</vt:lpstr>
      <vt:lpstr>目录</vt:lpstr>
      <vt:lpstr>力系合成+摩擦</vt:lpstr>
      <vt:lpstr>PowerPoint 演示文稿</vt:lpstr>
      <vt:lpstr>PowerPoint 演示文稿</vt:lpstr>
      <vt:lpstr>PowerPoint 演示文稿</vt:lpstr>
      <vt:lpstr>点的复合运动：动点，动系</vt:lpstr>
      <vt:lpstr>PowerPoint 演示文稿</vt:lpstr>
      <vt:lpstr>PowerPoint 演示文稿</vt:lpstr>
      <vt:lpstr>PowerPoint 演示文稿</vt:lpstr>
      <vt:lpstr>平面运动速度与加速度分析 以及动力学方程</vt:lpstr>
      <vt:lpstr>PowerPoint 演示文稿</vt:lpstr>
      <vt:lpstr>PowerPoint 演示文稿</vt:lpstr>
      <vt:lpstr>动力学方程：两个定理、</vt:lpstr>
      <vt:lpstr>PowerPoint 演示文稿</vt:lpstr>
      <vt:lpstr>PowerPoint 演示文稿</vt:lpstr>
      <vt:lpstr>动静+虚位移</vt:lpstr>
      <vt:lpstr>动静法—动力学条件+系统平衡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虚位移—速度分析+动能定理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理论力学</dc:title>
  <dc:subject/>
  <dc:creator>Administrator</dc:creator>
  <cp:keywords/>
  <dc:description/>
  <cp:lastModifiedBy>Li LongFei</cp:lastModifiedBy>
  <cp:revision>52</cp:revision>
  <dcterms:created xsi:type="dcterms:W3CDTF">2014-04-29T12:50:02Z</dcterms:created>
  <dcterms:modified xsi:type="dcterms:W3CDTF">2019-12-23T04:40:17Z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  <property fmtid="{D5CDD505-2E9C-101B-9397-08002B2CF9AE}" pid="3" name="KSOProductBuildVer">
    <vt:lpwstr>2052-9.1.0.4716</vt:lpwstr>
  </property>
</Properties>
</file>