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74" r:id="rId2"/>
    <p:sldId id="566" r:id="rId3"/>
    <p:sldId id="581" r:id="rId4"/>
    <p:sldId id="583" r:id="rId5"/>
    <p:sldId id="584" r:id="rId6"/>
    <p:sldId id="585" r:id="rId7"/>
    <p:sldId id="586" r:id="rId8"/>
    <p:sldId id="588" r:id="rId9"/>
    <p:sldId id="587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82" r:id="rId18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104"/>
    <a:srgbClr val="E60C12"/>
    <a:srgbClr val="FEFEFE"/>
    <a:srgbClr val="0000FF"/>
    <a:srgbClr val="004386"/>
    <a:srgbClr val="5B9BD5"/>
    <a:srgbClr val="F21717"/>
    <a:srgbClr val="F22B00"/>
    <a:srgbClr val="FF00FF"/>
    <a:srgbClr val="5B9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4" autoAdjust="0"/>
    <p:restoredTop sz="94660"/>
  </p:normalViewPr>
  <p:slideViewPr>
    <p:cSldViewPr snapToGrid="0">
      <p:cViewPr>
        <p:scale>
          <a:sx n="82" d="100"/>
          <a:sy n="82" d="100"/>
        </p:scale>
        <p:origin x="1688" y="1144"/>
      </p:cViewPr>
      <p:guideLst>
        <p:guide orient="horz" pos="206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5329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70"/>
            </a:lvl1pPr>
          </a:lstStyle>
          <a:p>
            <a:fld id="{0F9B84EA-7D68-4D60-9CB1-D50884785D1C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5329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7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60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09CD-524F-4CD8-A8B5-6C97A94FC08A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2B66F-9356-4FE3-88B4-9DF3283AA3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994A-4B79-4F05-A007-19F042D74A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5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994A-4B79-4F05-A007-19F042D74A1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4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F59A846-7838-4076-B370-3022AA8613E1}"/>
              </a:ext>
            </a:extLst>
          </p:cNvPr>
          <p:cNvGrpSpPr/>
          <p:nvPr userDrawn="1"/>
        </p:nvGrpSpPr>
        <p:grpSpPr>
          <a:xfrm>
            <a:off x="2870672" y="1030431"/>
            <a:ext cx="495306" cy="4779635"/>
            <a:chOff x="7636995" y="1679426"/>
            <a:chExt cx="421216" cy="409233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403C220-234A-4986-9DDA-406CDDC6463C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V="1">
              <a:off x="5801436" y="3514985"/>
              <a:ext cx="4092334" cy="4212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F443343-3408-4DE4-9362-7AB33A3ABD9D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V="1">
              <a:off x="5801436" y="3514985"/>
              <a:ext cx="4092334" cy="42121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任意多边形 4">
            <a:extLst>
              <a:ext uri="{FF2B5EF4-FFF2-40B4-BE49-F238E27FC236}">
                <a16:creationId xmlns:a16="http://schemas.microsoft.com/office/drawing/2014/main" id="{D4FC4C4B-18B2-4ABC-A77B-CE8302B743F8}"/>
              </a:ext>
            </a:extLst>
          </p:cNvPr>
          <p:cNvSpPr/>
          <p:nvPr userDrawn="1"/>
        </p:nvSpPr>
        <p:spPr>
          <a:xfrm>
            <a:off x="2423042" y="2319266"/>
            <a:ext cx="7643595" cy="1592519"/>
          </a:xfrm>
          <a:custGeom>
            <a:avLst/>
            <a:gdLst>
              <a:gd name="connsiteX0" fmla="*/ 0 w 5229817"/>
              <a:gd name="connsiteY0" fmla="*/ 0 h 1429030"/>
              <a:gd name="connsiteX1" fmla="*/ 4515302 w 5229817"/>
              <a:gd name="connsiteY1" fmla="*/ 0 h 1429030"/>
              <a:gd name="connsiteX2" fmla="*/ 5229817 w 5229817"/>
              <a:gd name="connsiteY2" fmla="*/ 714515 h 1429030"/>
              <a:gd name="connsiteX3" fmla="*/ 5229816 w 5229817"/>
              <a:gd name="connsiteY3" fmla="*/ 714515 h 1429030"/>
              <a:gd name="connsiteX4" fmla="*/ 4515301 w 5229817"/>
              <a:gd name="connsiteY4" fmla="*/ 1429030 h 1429030"/>
              <a:gd name="connsiteX5" fmla="*/ 0 w 5229817"/>
              <a:gd name="connsiteY5" fmla="*/ 1429029 h 142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9817" h="1429030">
                <a:moveTo>
                  <a:pt x="0" y="0"/>
                </a:moveTo>
                <a:lnTo>
                  <a:pt x="4515302" y="0"/>
                </a:lnTo>
                <a:cubicBezTo>
                  <a:pt x="4909918" y="0"/>
                  <a:pt x="5229817" y="319899"/>
                  <a:pt x="5229817" y="714515"/>
                </a:cubicBezTo>
                <a:lnTo>
                  <a:pt x="5229816" y="714515"/>
                </a:lnTo>
                <a:cubicBezTo>
                  <a:pt x="5229816" y="1109131"/>
                  <a:pt x="4909917" y="1429030"/>
                  <a:pt x="4515301" y="1429030"/>
                </a:cubicBezTo>
                <a:lnTo>
                  <a:pt x="0" y="1429029"/>
                </a:lnTo>
                <a:close/>
              </a:path>
            </a:pathLst>
          </a:custGeom>
          <a:gradFill>
            <a:gsLst>
              <a:gs pos="0">
                <a:srgbClr val="B00002"/>
              </a:gs>
              <a:gs pos="100000">
                <a:srgbClr val="E70C1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A805AB-91C9-4340-8AAD-EE1F0FA8A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r="30758"/>
          <a:stretch/>
        </p:blipFill>
        <p:spPr>
          <a:xfrm>
            <a:off x="-24558" y="0"/>
            <a:ext cx="4025348" cy="6858000"/>
          </a:xfrm>
          <a:prstGeom prst="rect">
            <a:avLst/>
          </a:prstGeom>
        </p:spPr>
      </p:pic>
      <p:sp>
        <p:nvSpPr>
          <p:cNvPr id="3" name="任意多边形: 形状 76">
            <a:extLst>
              <a:ext uri="{FF2B5EF4-FFF2-40B4-BE49-F238E27FC236}">
                <a16:creationId xmlns:a16="http://schemas.microsoft.com/office/drawing/2014/main" id="{64F081CD-765C-4A92-8C71-E631A2A03F5E}"/>
              </a:ext>
            </a:extLst>
          </p:cNvPr>
          <p:cNvSpPr/>
          <p:nvPr userDrawn="1"/>
        </p:nvSpPr>
        <p:spPr>
          <a:xfrm>
            <a:off x="0" y="3269285"/>
            <a:ext cx="5304426" cy="1437615"/>
          </a:xfrm>
          <a:custGeom>
            <a:avLst/>
            <a:gdLst>
              <a:gd name="connsiteX0" fmla="*/ 5148624 w 5999018"/>
              <a:gd name="connsiteY0" fmla="*/ 0 h 1700788"/>
              <a:gd name="connsiteX1" fmla="*/ 3953495 w 5999018"/>
              <a:gd name="connsiteY1" fmla="*/ 0 h 1700788"/>
              <a:gd name="connsiteX2" fmla="*/ 1195129 w 5999018"/>
              <a:gd name="connsiteY2" fmla="*/ 0 h 1700788"/>
              <a:gd name="connsiteX3" fmla="*/ 0 w 5999018"/>
              <a:gd name="connsiteY3" fmla="*/ 0 h 1700788"/>
              <a:gd name="connsiteX4" fmla="*/ 0 w 5999018"/>
              <a:gd name="connsiteY4" fmla="*/ 1700788 h 1700788"/>
              <a:gd name="connsiteX5" fmla="*/ 1195129 w 5999018"/>
              <a:gd name="connsiteY5" fmla="*/ 1700788 h 1700788"/>
              <a:gd name="connsiteX6" fmla="*/ 3953495 w 5999018"/>
              <a:gd name="connsiteY6" fmla="*/ 1700788 h 1700788"/>
              <a:gd name="connsiteX7" fmla="*/ 5148624 w 5999018"/>
              <a:gd name="connsiteY7" fmla="*/ 1700788 h 1700788"/>
              <a:gd name="connsiteX8" fmla="*/ 5999018 w 5999018"/>
              <a:gd name="connsiteY8" fmla="*/ 850394 h 17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018" h="1700788">
                <a:moveTo>
                  <a:pt x="5148624" y="0"/>
                </a:moveTo>
                <a:lnTo>
                  <a:pt x="3953495" y="0"/>
                </a:lnTo>
                <a:lnTo>
                  <a:pt x="1195129" y="0"/>
                </a:lnTo>
                <a:lnTo>
                  <a:pt x="0" y="0"/>
                </a:lnTo>
                <a:lnTo>
                  <a:pt x="0" y="1700788"/>
                </a:lnTo>
                <a:lnTo>
                  <a:pt x="1195129" y="1700788"/>
                </a:lnTo>
                <a:lnTo>
                  <a:pt x="3953495" y="1700788"/>
                </a:lnTo>
                <a:lnTo>
                  <a:pt x="5148624" y="1700788"/>
                </a:lnTo>
                <a:lnTo>
                  <a:pt x="5999018" y="850394"/>
                </a:lnTo>
                <a:close/>
              </a:path>
            </a:pathLst>
          </a:custGeom>
          <a:gradFill>
            <a:gsLst>
              <a:gs pos="0">
                <a:srgbClr val="B00002"/>
              </a:gs>
              <a:gs pos="100000">
                <a:srgbClr val="E70C12"/>
              </a:gs>
            </a:gsLst>
            <a:lin ang="0" scaled="1"/>
          </a:gradFill>
          <a:ln>
            <a:noFill/>
          </a:ln>
          <a:effectLst>
            <a:outerShdw blurRad="254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E3F8AB7-8C00-4C61-8852-BBF59C754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30" r="20469" b="4660"/>
          <a:stretch/>
        </p:blipFill>
        <p:spPr>
          <a:xfrm>
            <a:off x="7656071" y="1907819"/>
            <a:ext cx="4535929" cy="300667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A339160-B122-4848-B90B-DC6E64FF2833}"/>
              </a:ext>
            </a:extLst>
          </p:cNvPr>
          <p:cNvSpPr/>
          <p:nvPr userDrawn="1"/>
        </p:nvSpPr>
        <p:spPr>
          <a:xfrm>
            <a:off x="435340" y="1907819"/>
            <a:ext cx="11460595" cy="30106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B1AF638-6634-43EA-A7E2-1063A08F058C}"/>
              </a:ext>
            </a:extLst>
          </p:cNvPr>
          <p:cNvSpPr/>
          <p:nvPr userDrawn="1"/>
        </p:nvSpPr>
        <p:spPr>
          <a:xfrm>
            <a:off x="1416818" y="1601876"/>
            <a:ext cx="1433897" cy="695739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13">
            <a:extLst>
              <a:ext uri="{FF2B5EF4-FFF2-40B4-BE49-F238E27FC236}">
                <a16:creationId xmlns:a16="http://schemas.microsoft.com/office/drawing/2014/main" id="{FD2939DF-60E9-476C-8406-D0F8A026F10A}"/>
              </a:ext>
            </a:extLst>
          </p:cNvPr>
          <p:cNvSpPr/>
          <p:nvPr userDrawn="1"/>
        </p:nvSpPr>
        <p:spPr>
          <a:xfrm>
            <a:off x="0" y="1458771"/>
            <a:ext cx="2864941" cy="981947"/>
          </a:xfrm>
          <a:custGeom>
            <a:avLst/>
            <a:gdLst>
              <a:gd name="connsiteX0" fmla="*/ 0 w 2864941"/>
              <a:gd name="connsiteY0" fmla="*/ 0 h 981947"/>
              <a:gd name="connsiteX1" fmla="*/ 2864941 w 2864941"/>
              <a:gd name="connsiteY1" fmla="*/ 0 h 981947"/>
              <a:gd name="connsiteX2" fmla="*/ 2041802 w 2864941"/>
              <a:gd name="connsiteY2" fmla="*/ 981947 h 981947"/>
              <a:gd name="connsiteX3" fmla="*/ 0 w 2864941"/>
              <a:gd name="connsiteY3" fmla="*/ 981947 h 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41" h="981947">
                <a:moveTo>
                  <a:pt x="0" y="0"/>
                </a:moveTo>
                <a:lnTo>
                  <a:pt x="2864941" y="0"/>
                </a:lnTo>
                <a:lnTo>
                  <a:pt x="2041802" y="981947"/>
                </a:lnTo>
                <a:lnTo>
                  <a:pt x="0" y="98194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1C6ED1-993B-4160-8C36-2C84FBE1CB40}"/>
              </a:ext>
            </a:extLst>
          </p:cNvPr>
          <p:cNvGrpSpPr/>
          <p:nvPr userDrawn="1"/>
        </p:nvGrpSpPr>
        <p:grpSpPr>
          <a:xfrm>
            <a:off x="9255510" y="4503873"/>
            <a:ext cx="3038061" cy="652026"/>
            <a:chOff x="9013270" y="4438183"/>
            <a:chExt cx="3178730" cy="7951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33DB816-045F-4EB8-AD9A-FF13DCC70D8D}"/>
                </a:ext>
              </a:extLst>
            </p:cNvPr>
            <p:cNvSpPr/>
            <p:nvPr/>
          </p:nvSpPr>
          <p:spPr>
            <a:xfrm>
              <a:off x="9352722" y="4438184"/>
              <a:ext cx="2839278" cy="7951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>
              <a:extLst>
                <a:ext uri="{FF2B5EF4-FFF2-40B4-BE49-F238E27FC236}">
                  <a16:creationId xmlns:a16="http://schemas.microsoft.com/office/drawing/2014/main" id="{FDDC6BBE-1F39-4ADD-A2F5-E3B7996A25BE}"/>
                </a:ext>
              </a:extLst>
            </p:cNvPr>
            <p:cNvSpPr/>
            <p:nvPr/>
          </p:nvSpPr>
          <p:spPr>
            <a:xfrm flipH="1">
              <a:off x="9013270" y="4438183"/>
              <a:ext cx="339452" cy="643598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EF92620-3ADE-4EB4-A3F5-1DD2626C2A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116850" y="4573828"/>
            <a:ext cx="1639810" cy="5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9">
            <a:extLst>
              <a:ext uri="{FF2B5EF4-FFF2-40B4-BE49-F238E27FC236}">
                <a16:creationId xmlns:a16="http://schemas.microsoft.com/office/drawing/2014/main" id="{A6656E65-B93A-490F-96D3-85BB408358C6}"/>
              </a:ext>
            </a:extLst>
          </p:cNvPr>
          <p:cNvSpPr/>
          <p:nvPr userDrawn="1"/>
        </p:nvSpPr>
        <p:spPr>
          <a:xfrm>
            <a:off x="599136" y="552449"/>
            <a:ext cx="333375" cy="3099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34">
            <a:extLst>
              <a:ext uri="{FF2B5EF4-FFF2-40B4-BE49-F238E27FC236}">
                <a16:creationId xmlns:a16="http://schemas.microsoft.com/office/drawing/2014/main" id="{6296888D-1F54-428C-A10F-E9D0263E3B6A}"/>
              </a:ext>
            </a:extLst>
          </p:cNvPr>
          <p:cNvSpPr/>
          <p:nvPr userDrawn="1"/>
        </p:nvSpPr>
        <p:spPr>
          <a:xfrm>
            <a:off x="318581" y="552449"/>
            <a:ext cx="337705" cy="309995"/>
          </a:xfrm>
          <a:prstGeom prst="chevron">
            <a:avLst/>
          </a:prstGeom>
          <a:solidFill>
            <a:srgbClr val="B5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E94B1E9-7291-4D1C-8E77-0A33FFD4024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1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241811597" TargetMode="External"/><Relationship Id="rId2" Type="http://schemas.openxmlformats.org/officeDocument/2006/relationships/hyperlink" Target="https://zhuanlan.zhihu.com/p/5881199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30" r="7017" b="4660"/>
          <a:stretch/>
        </p:blipFill>
        <p:spPr>
          <a:xfrm>
            <a:off x="0" y="-22123"/>
            <a:ext cx="12192000" cy="68801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22124"/>
            <a:ext cx="12192000" cy="688012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81206" y="3916018"/>
            <a:ext cx="4653441" cy="147498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45360" y="4170523"/>
            <a:ext cx="299703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智电钱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2201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帅博元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3071191"/>
            <a:ext cx="8388626" cy="2842593"/>
            <a:chOff x="0" y="3071191"/>
            <a:chExt cx="8388626" cy="2842593"/>
          </a:xfrm>
        </p:grpSpPr>
        <p:sp>
          <p:nvSpPr>
            <p:cNvPr id="7" name="矩形 6"/>
            <p:cNvSpPr/>
            <p:nvPr/>
          </p:nvSpPr>
          <p:spPr>
            <a:xfrm>
              <a:off x="0" y="3071191"/>
              <a:ext cx="8388626" cy="284259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52887" y="3345524"/>
              <a:ext cx="6818662" cy="2317895"/>
              <a:chOff x="3364482" y="2466802"/>
              <a:chExt cx="6351238" cy="231789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364482" y="2466802"/>
                <a:ext cx="1326583" cy="2317895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061053" y="3037295"/>
                <a:ext cx="5654667" cy="903581"/>
              </a:xfrm>
              <a:prstGeom prst="rect">
                <a:avLst/>
              </a:prstGeom>
              <a:solidFill>
                <a:srgbClr val="BA000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LaTeX</a:t>
                </a:r>
                <a:r>
                  <a:rPr lang="zh-CN" altLang="en-US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专题讲座</a:t>
                </a:r>
                <a:endPara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496686" y="2473022"/>
                <a:ext cx="360000" cy="511034"/>
                <a:chOff x="1088136" y="1335024"/>
                <a:chExt cx="360000" cy="511034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088136" y="1335024"/>
                  <a:ext cx="360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1092732" y="1486058"/>
                  <a:ext cx="0" cy="36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" name="直接连接符 17"/>
          <p:cNvCxnSpPr/>
          <p:nvPr/>
        </p:nvCxnSpPr>
        <p:spPr>
          <a:xfrm flipH="1" flipV="1">
            <a:off x="1094821" y="5557263"/>
            <a:ext cx="60590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790" y="277391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文档结构及运行逻辑</a:t>
            </a: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2423042" y="3911782"/>
            <a:ext cx="942936" cy="432309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38049" y="2791421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58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文档结构及运行逻辑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2182569"/>
            <a:ext cx="114265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一篇完整的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文档应包括：导言和正文。在导言部分，编写者需要声明文档类型、纸张大小、引用宏包、作者、日期、目录等基本信息。正文部分是</a:t>
            </a:r>
            <a:r>
              <a:rPr kumimoji="1" lang="en-US" altLang="zh-CN" sz="3200" dirty="0"/>
              <a:t>\begin{document}</a:t>
            </a:r>
            <a:r>
              <a:rPr kumimoji="1" lang="zh-CN" altLang="en-US" sz="3200" dirty="0"/>
              <a:t>到</a:t>
            </a:r>
            <a:r>
              <a:rPr kumimoji="1" lang="en-US" altLang="zh-CN" sz="3200" dirty="0"/>
              <a:t>\end{document}</a:t>
            </a:r>
            <a:r>
              <a:rPr kumimoji="1" lang="zh-CN" altLang="en-US" sz="3200" dirty="0"/>
              <a:t>中间的部分，是文档的主体。</a:t>
            </a:r>
          </a:p>
        </p:txBody>
      </p:sp>
    </p:spTree>
    <p:extLst>
      <p:ext uri="{BB962C8B-B14F-4D97-AF65-F5344CB8AC3E}">
        <p14:creationId xmlns:p14="http://schemas.microsoft.com/office/powerpoint/2010/main" val="37333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文档结构及运行逻辑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2182569"/>
            <a:ext cx="11426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用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编写的文档最终以编译得到的</a:t>
            </a:r>
            <a:r>
              <a:rPr kumimoji="1" lang="en-US" altLang="zh-CN" sz="3200" dirty="0"/>
              <a:t>PDF</a:t>
            </a:r>
            <a:r>
              <a:rPr kumimoji="1" lang="zh-CN" altLang="en-US" sz="3200" dirty="0"/>
              <a:t>呈现。</a:t>
            </a:r>
            <a:r>
              <a:rPr kumimoji="1" lang="en-US" altLang="zh-CN" sz="3200" dirty="0"/>
              <a:t>PDF</a:t>
            </a:r>
            <a:r>
              <a:rPr kumimoji="1" lang="zh-CN" altLang="en-US" sz="3200" dirty="0"/>
              <a:t>的格式和内容完全取决于代码是如何编写的。代码相同，最终得到的结果也相同。</a:t>
            </a:r>
          </a:p>
        </p:txBody>
      </p:sp>
    </p:spTree>
    <p:extLst>
      <p:ext uri="{BB962C8B-B14F-4D97-AF65-F5344CB8AC3E}">
        <p14:creationId xmlns:p14="http://schemas.microsoft.com/office/powerpoint/2010/main" val="35628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3041" y="2773918"/>
            <a:ext cx="764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钱院学辅模板</a:t>
            </a: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2423042" y="3911782"/>
            <a:ext cx="942936" cy="432309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4510" y="2792359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02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钱院学辅模板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1905506"/>
            <a:ext cx="11426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作为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的普通使用者，大多数时候我们不需要了解宏包的底层工作原理，并在导言区进行大量繁杂的配置工作。目前，网络上有大量现成的、经过前人反复调试的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模板。它们基本都包含了绝大多数常用的宏包以及指令，并已经为我们预先配置好了文档的基本属性。我们只需要在正文区直接开始撰文即可。</a:t>
            </a:r>
          </a:p>
        </p:txBody>
      </p:sp>
    </p:spTree>
    <p:extLst>
      <p:ext uri="{BB962C8B-B14F-4D97-AF65-F5344CB8AC3E}">
        <p14:creationId xmlns:p14="http://schemas.microsoft.com/office/powerpoint/2010/main" val="338526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3041" y="2773918"/>
            <a:ext cx="912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目录生成和正文结构</a:t>
            </a: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2423042" y="3911782"/>
            <a:ext cx="942936" cy="432309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4510" y="2792359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目录生成和正文结构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1905506"/>
            <a:ext cx="11426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三级结构</a:t>
            </a:r>
            <a:r>
              <a:rPr kumimoji="1" lang="en-US" altLang="zh-CN" sz="3200" dirty="0"/>
              <a:t>: </a:t>
            </a:r>
            <a:r>
              <a:rPr kumimoji="1" lang="en-US" altLang="zh-CN" sz="3200" dirty="0" err="1"/>
              <a:t>Section→Subsection→Subsubsection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目录由</a:t>
            </a:r>
            <a:r>
              <a:rPr kumimoji="1" lang="en-US" altLang="zh-CN" sz="3200" dirty="0"/>
              <a:t>\</a:t>
            </a:r>
            <a:r>
              <a:rPr kumimoji="1" lang="en-US" altLang="zh-CN" sz="3200" dirty="0" err="1"/>
              <a:t>tableofcontents</a:t>
            </a:r>
            <a:r>
              <a:rPr kumimoji="1" lang="zh-CN" altLang="en-US" sz="3200" dirty="0"/>
              <a:t>自动生成</a:t>
            </a:r>
          </a:p>
        </p:txBody>
      </p:sp>
    </p:spTree>
    <p:extLst>
      <p:ext uri="{BB962C8B-B14F-4D97-AF65-F5344CB8AC3E}">
        <p14:creationId xmlns:p14="http://schemas.microsoft.com/office/powerpoint/2010/main" val="342275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30" r="7017" b="4660"/>
          <a:stretch/>
        </p:blipFill>
        <p:spPr>
          <a:xfrm>
            <a:off x="0" y="-22123"/>
            <a:ext cx="12192000" cy="68801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22124"/>
            <a:ext cx="12192000" cy="688012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81206" y="3916018"/>
            <a:ext cx="4653441" cy="147498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3071191"/>
            <a:ext cx="8388626" cy="2842593"/>
            <a:chOff x="0" y="3071191"/>
            <a:chExt cx="8388626" cy="2842593"/>
          </a:xfrm>
        </p:grpSpPr>
        <p:sp>
          <p:nvSpPr>
            <p:cNvPr id="7" name="矩形 6"/>
            <p:cNvSpPr/>
            <p:nvPr/>
          </p:nvSpPr>
          <p:spPr>
            <a:xfrm>
              <a:off x="0" y="3071191"/>
              <a:ext cx="8388626" cy="2842593"/>
            </a:xfrm>
            <a:prstGeom prst="rect">
              <a:avLst/>
            </a:prstGeom>
            <a:solidFill>
              <a:srgbClr val="B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52887" y="3345524"/>
              <a:ext cx="5527344" cy="2317895"/>
              <a:chOff x="3364482" y="2466802"/>
              <a:chExt cx="5148441" cy="231789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364482" y="2466802"/>
                <a:ext cx="1326583" cy="2317895"/>
              </a:xfrm>
              <a:prstGeom prst="rect">
                <a:avLst/>
              </a:prstGeom>
              <a:noFill/>
              <a:ln w="539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027774" y="2949496"/>
                <a:ext cx="4485149" cy="1569660"/>
              </a:xfrm>
              <a:prstGeom prst="rect">
                <a:avLst/>
              </a:prstGeom>
              <a:solidFill>
                <a:srgbClr val="BA00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8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谢谢大家！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496686" y="2473022"/>
                <a:ext cx="360000" cy="511034"/>
                <a:chOff x="1088136" y="1335024"/>
                <a:chExt cx="360000" cy="511034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088136" y="1335024"/>
                  <a:ext cx="360000" cy="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1092732" y="1486058"/>
                  <a:ext cx="0" cy="360000"/>
                </a:xfrm>
                <a:prstGeom prst="line">
                  <a:avLst/>
                </a:prstGeom>
                <a:ln w="222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" name="直接连接符 17"/>
          <p:cNvCxnSpPr/>
          <p:nvPr/>
        </p:nvCxnSpPr>
        <p:spPr>
          <a:xfrm flipH="1" flipV="1">
            <a:off x="1094821" y="5557263"/>
            <a:ext cx="605902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323048" y="972330"/>
            <a:ext cx="3451520" cy="589473"/>
            <a:chOff x="5738920" y="1479693"/>
            <a:chExt cx="3451520" cy="589473"/>
          </a:xfrm>
        </p:grpSpPr>
        <p:grpSp>
          <p:nvGrpSpPr>
            <p:cNvPr id="60" name="组合 59"/>
            <p:cNvGrpSpPr/>
            <p:nvPr/>
          </p:nvGrpSpPr>
          <p:grpSpPr>
            <a:xfrm>
              <a:off x="5738920" y="1479693"/>
              <a:ext cx="679374" cy="589473"/>
              <a:chOff x="725726" y="1781746"/>
              <a:chExt cx="515267" cy="515267"/>
            </a:xfrm>
          </p:grpSpPr>
          <p:sp>
            <p:nvSpPr>
              <p:cNvPr id="63" name="椭圆 62"/>
              <p:cNvSpPr/>
              <p:nvPr/>
            </p:nvSpPr>
            <p:spPr bwMode="auto">
              <a:xfrm>
                <a:off x="725726" y="1781746"/>
                <a:ext cx="515267" cy="515267"/>
              </a:xfrm>
              <a:prstGeom prst="ellipse">
                <a:avLst/>
              </a:prstGeom>
              <a:gradFill>
                <a:gsLst>
                  <a:gs pos="0">
                    <a:srgbClr val="FBFBFB"/>
                  </a:gs>
                  <a:gs pos="100000">
                    <a:srgbClr val="CBCFD0"/>
                  </a:gs>
                </a:gsLst>
                <a:lin ang="19800000" scaled="0"/>
              </a:gradFill>
              <a:ln w="222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Palatino" charset="0"/>
                  <a:ea typeface="华文宋体" charset="-122"/>
                  <a:sym typeface="Palatino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59891" y="1823935"/>
                <a:ext cx="453732" cy="45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tencil" panose="040409050D0802020404" pitchFamily="82" charset="0"/>
                  </a:rPr>
                  <a:t>01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tencil" panose="040409050D0802020404" pitchFamily="82" charset="0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6481044" y="1512819"/>
              <a:ext cx="27093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altLang="zh-CN" sz="28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LaTeX</a:t>
              </a:r>
              <a:r>
                <a:rPr lang="zh-CN" altLang="en-US" sz="28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基本介绍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23048" y="3178424"/>
            <a:ext cx="5220523" cy="589473"/>
            <a:chOff x="5729886" y="3689095"/>
            <a:chExt cx="5220523" cy="589473"/>
          </a:xfrm>
        </p:grpSpPr>
        <p:grpSp>
          <p:nvGrpSpPr>
            <p:cNvPr id="69" name="组合 68"/>
            <p:cNvGrpSpPr/>
            <p:nvPr/>
          </p:nvGrpSpPr>
          <p:grpSpPr>
            <a:xfrm>
              <a:off x="5729886" y="3689095"/>
              <a:ext cx="677509" cy="589473"/>
              <a:chOff x="725726" y="1781746"/>
              <a:chExt cx="515267" cy="515267"/>
            </a:xfrm>
          </p:grpSpPr>
          <p:sp>
            <p:nvSpPr>
              <p:cNvPr id="72" name="椭圆 71"/>
              <p:cNvSpPr/>
              <p:nvPr/>
            </p:nvSpPr>
            <p:spPr bwMode="auto">
              <a:xfrm>
                <a:off x="725726" y="1781746"/>
                <a:ext cx="515267" cy="515267"/>
              </a:xfrm>
              <a:prstGeom prst="ellipse">
                <a:avLst/>
              </a:prstGeom>
              <a:gradFill>
                <a:gsLst>
                  <a:gs pos="0">
                    <a:srgbClr val="FBFBFB"/>
                  </a:gs>
                  <a:gs pos="100000">
                    <a:srgbClr val="CBCFD0"/>
                  </a:gs>
                </a:gsLst>
                <a:lin ang="19800000" scaled="0"/>
              </a:gradFill>
              <a:ln w="222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Palatino" charset="0"/>
                  <a:ea typeface="华文宋体" charset="-122"/>
                  <a:sym typeface="Palatino" charset="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59268" y="1823935"/>
                <a:ext cx="454981" cy="45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tencil" panose="040409050D0802020404" pitchFamily="82" charset="0"/>
                  </a:rPr>
                  <a:t>03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tencil" panose="040409050D0802020404" pitchFamily="82" charset="0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6481044" y="3737360"/>
              <a:ext cx="44693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LaTeX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文档结构及运行逻辑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23048" y="2075377"/>
            <a:ext cx="3808405" cy="589473"/>
            <a:chOff x="5738920" y="2637001"/>
            <a:chExt cx="3808405" cy="589473"/>
          </a:xfrm>
        </p:grpSpPr>
        <p:sp>
          <p:nvSpPr>
            <p:cNvPr id="41" name="矩形 40"/>
            <p:cNvSpPr/>
            <p:nvPr/>
          </p:nvSpPr>
          <p:spPr>
            <a:xfrm>
              <a:off x="6481044" y="2685266"/>
              <a:ext cx="30662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LaTeX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环境搭建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738920" y="2637001"/>
              <a:ext cx="676565" cy="589473"/>
              <a:chOff x="725726" y="1781746"/>
              <a:chExt cx="515267" cy="515267"/>
            </a:xfrm>
          </p:grpSpPr>
          <p:sp>
            <p:nvSpPr>
              <p:cNvPr id="42" name="椭圆 41"/>
              <p:cNvSpPr/>
              <p:nvPr/>
            </p:nvSpPr>
            <p:spPr bwMode="auto">
              <a:xfrm>
                <a:off x="725726" y="1781746"/>
                <a:ext cx="515267" cy="515267"/>
              </a:xfrm>
              <a:prstGeom prst="ellipse">
                <a:avLst/>
              </a:prstGeom>
              <a:gradFill>
                <a:gsLst>
                  <a:gs pos="0">
                    <a:srgbClr val="FBFBFB"/>
                  </a:gs>
                  <a:gs pos="100000">
                    <a:srgbClr val="CBCFD0"/>
                  </a:gs>
                </a:gsLst>
                <a:lin ang="19800000" scaled="0"/>
              </a:gradFill>
              <a:ln w="222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Palatino" charset="0"/>
                  <a:ea typeface="华文宋体" charset="-122"/>
                  <a:sym typeface="Palatino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58950" y="1823935"/>
                <a:ext cx="455616" cy="45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tencil" panose="040409050D0802020404" pitchFamily="82" charset="0"/>
                  </a:rPr>
                  <a:t>02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tencil" panose="040409050D0802020404" pitchFamily="82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323048" y="4281470"/>
            <a:ext cx="3808405" cy="589473"/>
            <a:chOff x="5761907" y="4788833"/>
            <a:chExt cx="3808405" cy="589473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B7FA4EEB-803C-49BE-8FEA-63A4E74664AD}"/>
                </a:ext>
              </a:extLst>
            </p:cNvPr>
            <p:cNvGrpSpPr/>
            <p:nvPr/>
          </p:nvGrpSpPr>
          <p:grpSpPr>
            <a:xfrm>
              <a:off x="5761907" y="4788833"/>
              <a:ext cx="676565" cy="589473"/>
              <a:chOff x="725726" y="1781746"/>
              <a:chExt cx="515267" cy="515267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7B5EBCF4-6EC9-4FB6-9BB3-3C680D3D9F7F}"/>
                  </a:ext>
                </a:extLst>
              </p:cNvPr>
              <p:cNvSpPr/>
              <p:nvPr/>
            </p:nvSpPr>
            <p:spPr bwMode="auto">
              <a:xfrm>
                <a:off x="725726" y="1781746"/>
                <a:ext cx="515267" cy="515267"/>
              </a:xfrm>
              <a:prstGeom prst="ellipse">
                <a:avLst/>
              </a:prstGeom>
              <a:gradFill>
                <a:gsLst>
                  <a:gs pos="0">
                    <a:srgbClr val="FBFBFB"/>
                  </a:gs>
                  <a:gs pos="100000">
                    <a:srgbClr val="CBCFD0"/>
                  </a:gs>
                </a:gsLst>
                <a:lin ang="19800000" scaled="0"/>
              </a:gradFill>
              <a:ln w="222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Palatino" charset="0"/>
                  <a:ea typeface="华文宋体" charset="-122"/>
                  <a:sym typeface="Palatino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A26D1B26-BBBC-401E-A00C-EFE7928E92C4}"/>
                  </a:ext>
                </a:extLst>
              </p:cNvPr>
              <p:cNvSpPr/>
              <p:nvPr/>
            </p:nvSpPr>
            <p:spPr>
              <a:xfrm>
                <a:off x="759561" y="1823935"/>
                <a:ext cx="454395" cy="45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tencil" panose="040409050D0802020404" pitchFamily="82" charset="0"/>
                  </a:rPr>
                  <a:t>04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tencil" panose="040409050D0802020404" pitchFamily="82" charset="0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2BAFC65-3192-400E-AE42-D11865181565}"/>
                </a:ext>
              </a:extLst>
            </p:cNvPr>
            <p:cNvSpPr/>
            <p:nvPr/>
          </p:nvSpPr>
          <p:spPr>
            <a:xfrm>
              <a:off x="6481044" y="4821959"/>
              <a:ext cx="3089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钱院学辅模板</a:t>
              </a:r>
            </a:p>
          </p:txBody>
        </p:sp>
      </p:grpSp>
      <p:sp>
        <p:nvSpPr>
          <p:cNvPr id="66" name="文本占位符 1"/>
          <p:cNvSpPr txBox="1">
            <a:spLocks/>
          </p:cNvSpPr>
          <p:nvPr/>
        </p:nvSpPr>
        <p:spPr>
          <a:xfrm>
            <a:off x="425460" y="3724190"/>
            <a:ext cx="3330203" cy="66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2E4F82-015F-F450-160C-C202ACEA5FA8}"/>
              </a:ext>
            </a:extLst>
          </p:cNvPr>
          <p:cNvGrpSpPr/>
          <p:nvPr/>
        </p:nvGrpSpPr>
        <p:grpSpPr>
          <a:xfrm>
            <a:off x="6366672" y="5428382"/>
            <a:ext cx="4435647" cy="589473"/>
            <a:chOff x="5761907" y="4788833"/>
            <a:chExt cx="4435647" cy="58947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70E80BD-1C4A-4899-574E-842E1FB19A3B}"/>
                </a:ext>
              </a:extLst>
            </p:cNvPr>
            <p:cNvGrpSpPr/>
            <p:nvPr/>
          </p:nvGrpSpPr>
          <p:grpSpPr>
            <a:xfrm>
              <a:off x="5761907" y="4788833"/>
              <a:ext cx="676565" cy="589473"/>
              <a:chOff x="725726" y="1781746"/>
              <a:chExt cx="515267" cy="515267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0891800-ACF4-9CAE-7C5C-88B275AD40B0}"/>
                  </a:ext>
                </a:extLst>
              </p:cNvPr>
              <p:cNvSpPr/>
              <p:nvPr/>
            </p:nvSpPr>
            <p:spPr bwMode="auto">
              <a:xfrm>
                <a:off x="725726" y="1781746"/>
                <a:ext cx="515267" cy="515267"/>
              </a:xfrm>
              <a:prstGeom prst="ellipse">
                <a:avLst/>
              </a:prstGeom>
              <a:gradFill>
                <a:gsLst>
                  <a:gs pos="0">
                    <a:srgbClr val="FBFBFB"/>
                  </a:gs>
                  <a:gs pos="100000">
                    <a:srgbClr val="CBCFD0"/>
                  </a:gs>
                </a:gsLst>
                <a:lin ang="19800000" scaled="0"/>
              </a:gradFill>
              <a:ln w="22225" cap="flat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000" b="0" i="0" u="none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Palatino" charset="0"/>
                  <a:ea typeface="华文宋体" charset="-122"/>
                  <a:sym typeface="Palatino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BF28361-DF1E-F02B-9299-06F112EAF2F8}"/>
                  </a:ext>
                </a:extLst>
              </p:cNvPr>
              <p:cNvSpPr/>
              <p:nvPr/>
            </p:nvSpPr>
            <p:spPr>
              <a:xfrm>
                <a:off x="758952" y="1823935"/>
                <a:ext cx="455616" cy="45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tencil" panose="040409050D0802020404" pitchFamily="82" charset="0"/>
                  </a:rPr>
                  <a:t>05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tencil" panose="040409050D0802020404" pitchFamily="82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52D63AA-452A-630A-D8E4-35D7DED8F03D}"/>
                </a:ext>
              </a:extLst>
            </p:cNvPr>
            <p:cNvSpPr/>
            <p:nvPr/>
          </p:nvSpPr>
          <p:spPr>
            <a:xfrm>
              <a:off x="6481044" y="4821959"/>
              <a:ext cx="37165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目录生成和正文结构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00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3041" y="2773918"/>
            <a:ext cx="764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基本介绍</a:t>
            </a: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2423042" y="3911782"/>
            <a:ext cx="942936" cy="432309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4510" y="2792359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260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基本介绍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765443" y="1438650"/>
            <a:ext cx="4441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LaTeX</a:t>
            </a:r>
            <a:r>
              <a:rPr kumimoji="1" lang="zh-CN" altLang="en-US" sz="3200" dirty="0"/>
              <a:t>是一个基于</a:t>
            </a:r>
            <a:r>
              <a:rPr kumimoji="1" lang="en-US" altLang="zh-CN" sz="3200" dirty="0" err="1"/>
              <a:t>TeX</a:t>
            </a:r>
            <a:r>
              <a:rPr kumimoji="1" lang="zh-CN" altLang="en-US" sz="3200" dirty="0"/>
              <a:t>的排版系统，常用于与数学、科技有关的文档排版中。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在复杂数学公式的处理上有其他文字处理软件（如</a:t>
            </a:r>
            <a:r>
              <a:rPr kumimoji="1" lang="en-US" altLang="zh-CN" sz="3200" dirty="0"/>
              <a:t>Word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WPS</a:t>
            </a:r>
            <a:r>
              <a:rPr kumimoji="1" lang="zh-CN" altLang="en-US" sz="3200" dirty="0"/>
              <a:t>）难以比拟的优势。因此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被广泛应用于理工类学术论文的撰写。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6B8CAB-D90B-6B36-358F-72752D34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57" y="2495657"/>
            <a:ext cx="5867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8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基本介绍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765443" y="1438650"/>
            <a:ext cx="10982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LaTeX</a:t>
            </a:r>
            <a:r>
              <a:rPr kumimoji="1" lang="zh-CN" altLang="en-US" sz="3200" dirty="0"/>
              <a:t>的三大优点：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1.</a:t>
            </a:r>
            <a:r>
              <a:rPr kumimoji="1" lang="zh-CN" altLang="en-US" sz="3200" dirty="0"/>
              <a:t> 生成文档格式美观，易读。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2.</a:t>
            </a:r>
            <a:r>
              <a:rPr kumimoji="1" lang="zh-CN" altLang="en-US" sz="3200" dirty="0"/>
              <a:t> 文档统一性强，同一份代码编译得到的文档总保持一致，方便传播。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3.</a:t>
            </a:r>
            <a:r>
              <a:rPr kumimoji="1" lang="zh-CN" altLang="en-US" sz="3200" dirty="0"/>
              <a:t> 自动化程度高，可以十分快捷地进行公式引用、文献引用和目录生成等操作。</a:t>
            </a:r>
          </a:p>
        </p:txBody>
      </p:sp>
    </p:spTree>
    <p:extLst>
      <p:ext uri="{BB962C8B-B14F-4D97-AF65-F5344CB8AC3E}">
        <p14:creationId xmlns:p14="http://schemas.microsoft.com/office/powerpoint/2010/main" val="66162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3041" y="2773918"/>
            <a:ext cx="764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环境搭建</a:t>
            </a:r>
          </a:p>
        </p:txBody>
      </p:sp>
      <p:sp>
        <p:nvSpPr>
          <p:cNvPr id="7" name="直角三角形 6"/>
          <p:cNvSpPr/>
          <p:nvPr/>
        </p:nvSpPr>
        <p:spPr>
          <a:xfrm flipH="1" flipV="1">
            <a:off x="2423042" y="3911782"/>
            <a:ext cx="942936" cy="432309"/>
          </a:xfrm>
          <a:prstGeom prst="rt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i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4510" y="2792359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035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环境搭建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1485145"/>
            <a:ext cx="114265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LaTeX</a:t>
            </a:r>
            <a:r>
              <a:rPr kumimoji="1" lang="zh-CN" altLang="en-US" sz="3200" dirty="0"/>
              <a:t>本质上是一种由源代码编译成</a:t>
            </a:r>
            <a:r>
              <a:rPr kumimoji="1" lang="en-US" altLang="zh-CN" sz="3200" dirty="0"/>
              <a:t>PDF</a:t>
            </a:r>
            <a:r>
              <a:rPr kumimoji="1" lang="zh-CN" altLang="en-US" sz="3200" dirty="0"/>
              <a:t>的标记语言。和其他语言类似，源代码的编译首先需要编译器（</a:t>
            </a:r>
            <a:r>
              <a:rPr kumimoji="1" lang="en-US" altLang="zh-CN" sz="3200" dirty="0"/>
              <a:t>Compiler</a:t>
            </a:r>
            <a:r>
              <a:rPr kumimoji="1" lang="zh-CN" altLang="en-US" sz="3200" dirty="0"/>
              <a:t>）。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环境搭建一般遵循以下步骤：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1.</a:t>
            </a:r>
            <a:r>
              <a:rPr kumimoji="1" lang="zh-CN" altLang="en-US" sz="3200" dirty="0"/>
              <a:t>下载并安装</a:t>
            </a:r>
            <a:r>
              <a:rPr kumimoji="1" lang="en-US" altLang="zh-CN" sz="3200" dirty="0" err="1"/>
              <a:t>TeX</a:t>
            </a:r>
            <a:r>
              <a:rPr kumimoji="1" lang="zh-CN" altLang="en-US" sz="3200" dirty="0"/>
              <a:t>本体（</a:t>
            </a:r>
            <a:r>
              <a:rPr kumimoji="1" lang="en-US" altLang="zh-CN" sz="3200" dirty="0" err="1"/>
              <a:t>TeX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Live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for Windows/</a:t>
            </a:r>
            <a:r>
              <a:rPr kumimoji="1" lang="en-US" altLang="zh-CN" sz="3200" dirty="0" err="1"/>
              <a:t>MacTex</a:t>
            </a:r>
            <a:r>
              <a:rPr kumimoji="1" lang="en-US" altLang="zh-CN" sz="3200" dirty="0"/>
              <a:t> for mac</a:t>
            </a:r>
            <a:r>
              <a:rPr kumimoji="1" lang="zh-CN" altLang="en-US" sz="3200" dirty="0"/>
              <a:t>）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2.</a:t>
            </a:r>
            <a:r>
              <a:rPr kumimoji="1" lang="zh-CN" altLang="en-US" sz="3200" dirty="0"/>
              <a:t>安装</a:t>
            </a:r>
            <a:r>
              <a:rPr kumimoji="1" lang="en-US" altLang="zh-CN" sz="3200" dirty="0" err="1"/>
              <a:t>VScode</a:t>
            </a:r>
            <a:r>
              <a:rPr kumimoji="1" lang="zh-CN" altLang="en-US" sz="3200" dirty="0"/>
              <a:t>，</a:t>
            </a:r>
            <a:r>
              <a:rPr kumimoji="1" lang="en-US" altLang="zh-CN" sz="3200" dirty="0" err="1"/>
              <a:t>Texpad</a:t>
            </a:r>
            <a:r>
              <a:rPr kumimoji="1" lang="zh-CN" altLang="en-US" sz="3200" dirty="0"/>
              <a:t>等作为编辑器（不必须，但可以极大改善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使用体验，提供代码高亮，代码自动补全，代码管理功能，并通常具有美观的界面。）</a:t>
            </a:r>
          </a:p>
        </p:txBody>
      </p:sp>
    </p:spTree>
    <p:extLst>
      <p:ext uri="{BB962C8B-B14F-4D97-AF65-F5344CB8AC3E}">
        <p14:creationId xmlns:p14="http://schemas.microsoft.com/office/powerpoint/2010/main" val="291734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环境搭建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1485145"/>
            <a:ext cx="114265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LaTeX</a:t>
            </a:r>
            <a:r>
              <a:rPr kumimoji="1" lang="zh-CN" altLang="en-US" sz="3200" dirty="0"/>
              <a:t>本质上是一种由源代码编译成</a:t>
            </a:r>
            <a:r>
              <a:rPr kumimoji="1" lang="en-US" altLang="zh-CN" sz="3200" dirty="0"/>
              <a:t>PDF</a:t>
            </a:r>
            <a:r>
              <a:rPr kumimoji="1" lang="zh-CN" altLang="en-US" sz="3200" dirty="0"/>
              <a:t>的标记语言。和其他语言类似，源代码的编译首先需要编译器（</a:t>
            </a:r>
            <a:r>
              <a:rPr kumimoji="1" lang="en-US" altLang="zh-CN" sz="3200" dirty="0"/>
              <a:t>Compiler</a:t>
            </a:r>
            <a:r>
              <a:rPr kumimoji="1" lang="zh-CN" altLang="en-US" sz="3200" dirty="0"/>
              <a:t>）。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环境搭建一般遵循以下步骤：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1.</a:t>
            </a:r>
            <a:r>
              <a:rPr kumimoji="1" lang="zh-CN" altLang="en-US" sz="3200" dirty="0"/>
              <a:t>下载并安装</a:t>
            </a:r>
            <a:r>
              <a:rPr kumimoji="1" lang="en-US" altLang="zh-CN" sz="3200" dirty="0" err="1"/>
              <a:t>TeX</a:t>
            </a:r>
            <a:r>
              <a:rPr kumimoji="1" lang="zh-CN" altLang="en-US" sz="3200" dirty="0"/>
              <a:t>本体（</a:t>
            </a:r>
            <a:r>
              <a:rPr kumimoji="1" lang="en-US" altLang="zh-CN" sz="3200" dirty="0" err="1"/>
              <a:t>TeX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Live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for Windows/</a:t>
            </a:r>
            <a:r>
              <a:rPr kumimoji="1" lang="en-US" altLang="zh-CN" sz="3200" dirty="0" err="1"/>
              <a:t>MacTex</a:t>
            </a:r>
            <a:r>
              <a:rPr kumimoji="1" lang="en-US" altLang="zh-CN" sz="3200" dirty="0"/>
              <a:t> for mac</a:t>
            </a:r>
            <a:r>
              <a:rPr kumimoji="1" lang="zh-CN" altLang="en-US" sz="3200" dirty="0"/>
              <a:t>）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-US" altLang="zh-CN" sz="3200" dirty="0"/>
              <a:t>2.</a:t>
            </a:r>
            <a:r>
              <a:rPr kumimoji="1" lang="zh-CN" altLang="en-US" sz="3200" dirty="0"/>
              <a:t>安装</a:t>
            </a:r>
            <a:r>
              <a:rPr kumimoji="1" lang="en-US" altLang="zh-CN" sz="3200" dirty="0" err="1"/>
              <a:t>VScode</a:t>
            </a:r>
            <a:r>
              <a:rPr kumimoji="1" lang="zh-CN" altLang="en-US" sz="3200" dirty="0"/>
              <a:t>，</a:t>
            </a:r>
            <a:r>
              <a:rPr kumimoji="1" lang="en-US" altLang="zh-CN" sz="3200" dirty="0" err="1"/>
              <a:t>Texpad</a:t>
            </a:r>
            <a:r>
              <a:rPr kumimoji="1" lang="zh-CN" altLang="en-US" sz="3200" dirty="0"/>
              <a:t>等作为编辑器（不必须，但可以极大改善</a:t>
            </a:r>
            <a:r>
              <a:rPr kumimoji="1" lang="en-US" altLang="zh-CN" sz="3200" dirty="0"/>
              <a:t>LaTeX</a:t>
            </a:r>
            <a:r>
              <a:rPr kumimoji="1" lang="zh-CN" altLang="en-US" sz="3200" dirty="0"/>
              <a:t>使用体验，提供代码高亮，代码自动补全，代码管理功能，并通常具有美观的界面。）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67697A-505B-3CF9-83CE-BF663E3F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1422" y="40259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CN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LaTeX</a:t>
            </a:r>
            <a:r>
              <a:rPr lang="zh-CN" altLang="en-US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环境搭建</a:t>
            </a:r>
            <a:endParaRPr lang="zh-CN" altLang="en-US" sz="3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C36424-CE0A-1545-0BAB-D7D52224659C}"/>
              </a:ext>
            </a:extLst>
          </p:cNvPr>
          <p:cNvSpPr txBox="1"/>
          <p:nvPr/>
        </p:nvSpPr>
        <p:spPr>
          <a:xfrm>
            <a:off x="382721" y="1485145"/>
            <a:ext cx="11426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环境搭建有着较为固定的操作步骤，网络上有大量相关教程。这里不再赘述。具体参考以下链接：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" altLang="zh-CN" sz="3200" dirty="0">
                <a:hlinkClick r:id="rId2"/>
              </a:rPr>
              <a:t>https://zhuanlan.zhihu.com/p/58811994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en" altLang="zh-CN" sz="3200" dirty="0">
                <a:hlinkClick r:id="rId3"/>
              </a:rPr>
              <a:t>https://zhuanlan.zhihu.com/p/241811597</a:t>
            </a:r>
            <a:endParaRPr kumimoji="1" lang="en" altLang="zh-CN" sz="3200" dirty="0"/>
          </a:p>
          <a:p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224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679</Words>
  <Application>Microsoft Macintosh PowerPoint</Application>
  <PresentationFormat>宽屏</PresentationFormat>
  <Paragraphs>69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Arial Black</vt:lpstr>
      <vt:lpstr>Calibri</vt:lpstr>
      <vt:lpstr>Palatino</vt:lpstr>
      <vt:lpstr>Stencil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王齐</dc:creator>
  <cp:lastModifiedBy>Microsoft Office User</cp:lastModifiedBy>
  <cp:revision>1149</cp:revision>
  <cp:lastPrinted>2020-05-02T23:08:00Z</cp:lastPrinted>
  <dcterms:created xsi:type="dcterms:W3CDTF">2019-06-26T12:35:00Z</dcterms:created>
  <dcterms:modified xsi:type="dcterms:W3CDTF">2022-12-21T12:26:57Z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